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4" r:id="rId4"/>
    <p:sldId id="257" r:id="rId5"/>
    <p:sldId id="264" r:id="rId6"/>
    <p:sldId id="265" r:id="rId7"/>
    <p:sldId id="258" r:id="rId8"/>
    <p:sldId id="259" r:id="rId9"/>
    <p:sldId id="266" r:id="rId10"/>
    <p:sldId id="267" r:id="rId11"/>
    <p:sldId id="268" r:id="rId12"/>
    <p:sldId id="260" r:id="rId13"/>
    <p:sldId id="271" r:id="rId14"/>
    <p:sldId id="269" r:id="rId15"/>
    <p:sldId id="26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73" autoAdjust="0"/>
  </p:normalViewPr>
  <p:slideViewPr>
    <p:cSldViewPr>
      <p:cViewPr>
        <p:scale>
          <a:sx n="59" d="100"/>
          <a:sy n="59" d="100"/>
        </p:scale>
        <p:origin x="-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3CE48-9913-40D8-B838-CDE99973FF7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61F5B-EF01-4D0D-AB03-D19DAD1CC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295D6-502F-47E0-A59B-9C59092DB93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9ABE-1DFE-48F8-90CE-B2F1C92E4C2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F7C9-B715-4283-A15C-2F8BB7DD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400800" cy="1470025"/>
          </a:xfrm>
        </p:spPr>
        <p:txBody>
          <a:bodyPr/>
          <a:lstStyle/>
          <a:p>
            <a:r>
              <a:rPr lang="en-US" dirty="0" smtClean="0"/>
              <a:t>Evidence </a:t>
            </a:r>
            <a:br>
              <a:rPr lang="en-US" dirty="0" smtClean="0"/>
            </a:br>
            <a:r>
              <a:rPr lang="en-US" dirty="0" smtClean="0"/>
              <a:t>for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Why are Darwin’s ideas now widely accepted?</a:t>
            </a:r>
          </a:p>
        </p:txBody>
      </p:sp>
      <p:pic>
        <p:nvPicPr>
          <p:cNvPr id="11266" name="Picture 2" descr="http://www.dinosaurbirthdayparty.com/images/ceolophysu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-457200"/>
            <a:ext cx="48101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little older…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190750"/>
            <a:ext cx="8848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tell now?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8834438" cy="305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Homologous structures </a:t>
            </a:r>
            <a:r>
              <a:rPr lang="en-US" dirty="0" smtClean="0"/>
              <a:t>describe a </a:t>
            </a:r>
            <a:r>
              <a:rPr lang="en-US" dirty="0" smtClean="0"/>
              <a:t>characteristic</a:t>
            </a:r>
            <a:r>
              <a:rPr lang="en-US" dirty="0" smtClean="0"/>
              <a:t> </a:t>
            </a:r>
            <a:r>
              <a:rPr lang="en-US" dirty="0" smtClean="0"/>
              <a:t>that is shared by a group of species because it </a:t>
            </a:r>
            <a:r>
              <a:rPr lang="en-US" dirty="0" smtClean="0">
                <a:solidFill>
                  <a:srgbClr val="FF0000"/>
                </a:solidFill>
              </a:rPr>
              <a:t>is inherited </a:t>
            </a:r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</a:rPr>
              <a:t>a common ancestor.</a:t>
            </a:r>
          </a:p>
          <a:p>
            <a:pPr lvl="1"/>
            <a:r>
              <a:rPr lang="en-US" dirty="0" smtClean="0"/>
              <a:t>Example: hand and arm bones of mammals</a:t>
            </a:r>
            <a:endParaRPr lang="en-US" dirty="0"/>
          </a:p>
        </p:txBody>
      </p:sp>
      <p:pic>
        <p:nvPicPr>
          <p:cNvPr id="6146" name="Picture 2" descr="http://calaski.files.wordpress.com/2013/02/homologous-stru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762375" cy="53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778460"/>
            <a:ext cx="4038600" cy="4525963"/>
          </a:xfrm>
        </p:spPr>
        <p:txBody>
          <a:bodyPr/>
          <a:lstStyle/>
          <a:p>
            <a:r>
              <a:rPr lang="en-US" dirty="0" smtClean="0"/>
              <a:t>Analogous Structures: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Organisms do not have a  </a:t>
            </a:r>
            <a:r>
              <a:rPr lang="en-US" dirty="0">
                <a:solidFill>
                  <a:srgbClr val="FF0000"/>
                </a:solidFill>
              </a:rPr>
              <a:t>common ancestor</a:t>
            </a:r>
            <a:r>
              <a:rPr lang="en-US" dirty="0"/>
              <a:t>, yet </a:t>
            </a:r>
            <a:r>
              <a:rPr lang="en-US" dirty="0" smtClean="0"/>
              <a:t>still evolved characteristics with similar functions.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65" y="24063"/>
            <a:ext cx="4592410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2063"/>
            <a:ext cx="3609474" cy="36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36206"/>
            <a:ext cx="4067175" cy="384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3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Structures that once served a purpose for a common ancestor.</a:t>
            </a:r>
          </a:p>
          <a:p>
            <a:r>
              <a:rPr lang="en-US" dirty="0" smtClean="0"/>
              <a:t>Example: snake or whale pelvis. </a:t>
            </a:r>
            <a:r>
              <a:rPr lang="en-US" smtClean="0"/>
              <a:t>Appendix. </a:t>
            </a:r>
            <a:r>
              <a:rPr lang="en-US" dirty="0" smtClean="0"/>
              <a:t>Wisdom teeth.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93963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0850"/>
            <a:ext cx="18526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Biochemistry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comparison of DNA or amino-acid sequences show that some species are more genetically similar than others. This suggests a common ancestor.</a:t>
            </a:r>
            <a:endParaRPr lang="en-US" dirty="0"/>
          </a:p>
        </p:txBody>
      </p:sp>
      <p:pic>
        <p:nvPicPr>
          <p:cNvPr id="5122" name="Picture 2" descr="http://www.debate.org/photos/albums/1/3/2350/58591-2350-5nr7y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71594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 (Darwin) that argues that evolution is a slow build up of many large changes</a:t>
            </a:r>
            <a:endParaRPr lang="en-US" dirty="0"/>
          </a:p>
        </p:txBody>
      </p:sp>
      <p:pic>
        <p:nvPicPr>
          <p:cNvPr id="11266" name="Picture 2" descr="http://www.esu7.org/%7Eleiweb/Staff/DSchmidt/1/Life_Science_Concept_Maps/Evolution%20Logan%20Becher/gradu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981450" cy="5113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81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Punctuated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1143000"/>
          </a:xfrm>
        </p:spPr>
        <p:txBody>
          <a:bodyPr/>
          <a:lstStyle/>
          <a:p>
            <a:r>
              <a:rPr lang="en-US" dirty="0" smtClean="0"/>
              <a:t>Modern biologists argues that some species may “suddenly” appear.</a:t>
            </a:r>
            <a:endParaRPr lang="en-US" dirty="0"/>
          </a:p>
        </p:txBody>
      </p:sp>
      <p:pic>
        <p:nvPicPr>
          <p:cNvPr id="10242" name="Picture 2" descr="http://casarcia.com/life/ch06/6-1no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7743825" cy="396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1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39000" cy="60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5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Descent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central idea of biological evolution is that all life on Earth shares a common ancestor, just as you and your cousins share a common grandmother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4788"/>
            <a:ext cx="4312227" cy="54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5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b="1" u="sng">
                <a:solidFill>
                  <a:srgbClr val="FF0000"/>
                </a:solidFill>
                <a:latin typeface="Comic Sans MS" pitchFamily="66" charset="0"/>
              </a:rPr>
              <a:t>Decent with modifications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 rot="-189098">
            <a:off x="228600" y="1752600"/>
            <a:ext cx="2819400" cy="3090863"/>
          </a:xfrm>
          <a:prstGeom prst="rect">
            <a:avLst/>
          </a:prstGeom>
          <a:noFill/>
          <a:ln w="9525" cap="rnd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>
                <a:latin typeface="Comic Sans MS" pitchFamily="66" charset="0"/>
              </a:rPr>
              <a:t>Overtime natural selection produces organisms that have different structures.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757281">
            <a:off x="6629400" y="1219200"/>
            <a:ext cx="2133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latin typeface="Comic Sans MS" pitchFamily="66" charset="0"/>
              </a:rPr>
              <a:t>Organisms that were once the same have now grown “apart” and have become different organisms.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6096000"/>
            <a:ext cx="1066800" cy="762000"/>
          </a:xfrm>
          <a:prstGeom prst="rect">
            <a:avLst/>
          </a:prstGeom>
          <a:solidFill>
            <a:srgbClr val="C8F6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</a:t>
            </a:r>
          </a:p>
        </p:txBody>
      </p:sp>
      <p:graphicFrame>
        <p:nvGraphicFramePr>
          <p:cNvPr id="235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124200" y="1905000"/>
          <a:ext cx="3305175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4" imgW="971686" imgH="609524" progId="Paint.Picture">
                  <p:embed/>
                </p:oleObj>
              </mc:Choice>
              <mc:Fallback>
                <p:oleObj name="Bitmap Image" r:id="rId4" imgW="971686" imgH="6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3305175" cy="2073275"/>
                      </a:xfrm>
                      <a:prstGeom prst="rect">
                        <a:avLst/>
                      </a:prstGeom>
                      <a:solidFill>
                        <a:srgbClr val="F1FBA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43200" y="4343400"/>
            <a:ext cx="3276600" cy="252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Akbar" pitchFamily="2" charset="0"/>
              </a:rPr>
              <a:t>These changes increase a species’ fitness in their environment.</a:t>
            </a:r>
          </a:p>
        </p:txBody>
      </p:sp>
    </p:spTree>
    <p:extLst>
      <p:ext uri="{BB962C8B-B14F-4D97-AF65-F5344CB8AC3E}">
        <p14:creationId xmlns:p14="http://schemas.microsoft.com/office/powerpoint/2010/main" val="240184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Fossils are the Trace remains of organisms that lived long ago.  </a:t>
            </a:r>
          </a:p>
          <a:p>
            <a:r>
              <a:rPr lang="en-US" sz="3600" dirty="0" smtClean="0"/>
              <a:t>By looking at fossils we can infer what life looked like in the past</a:t>
            </a:r>
          </a:p>
        </p:txBody>
      </p:sp>
      <p:pic>
        <p:nvPicPr>
          <p:cNvPr id="9218" name="Picture 2" descr="http://www.truthandscience.net/geologic%20column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1339185"/>
            <a:ext cx="3552825" cy="5518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Darwin hypothesized that whales might have evolved form a mammal that lived on land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Darwin predicted that intermediate forms between groups of species might be found</a:t>
            </a:r>
          </a:p>
          <a:p>
            <a:r>
              <a:rPr lang="en-US" sz="3200" dirty="0" smtClean="0"/>
              <a:t>New fossils have been found to support that idea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niverseinuroom.files.wordpress.com/2013/03/evvvvvvvv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599" y="1371599"/>
            <a:ext cx="4724401" cy="5397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It takes very specific conditions to create fossils so the record of life on earth is incomplete.</a:t>
            </a:r>
            <a:endParaRPr lang="en-US" dirty="0"/>
          </a:p>
        </p:txBody>
      </p:sp>
      <p:pic>
        <p:nvPicPr>
          <p:cNvPr id="1026" name="Picture 2" descr="http://images.tutorvista.com/content/organic-evolution/fossil-form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724650" cy="4506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 smtClean="0"/>
              <a:t>Biogeography (Geology)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Biogeography is the study of the location of organisms around the world.</a:t>
            </a:r>
          </a:p>
          <a:p>
            <a:r>
              <a:rPr lang="en-US" dirty="0" smtClean="0"/>
              <a:t>Darwin observed that animals in similar environments, but in different parts of the world, share similarities</a:t>
            </a:r>
          </a:p>
        </p:txBody>
      </p:sp>
      <p:pic>
        <p:nvPicPr>
          <p:cNvPr id="8194" name="Picture 2" descr="http://images.slideplayer.us/2/724960/slides/slide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65412"/>
            <a:ext cx="4838700" cy="569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Developmental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Embryology: species that have similar patterns and structures in embryonic development.</a:t>
            </a:r>
          </a:p>
          <a:p>
            <a:r>
              <a:rPr lang="en-US" dirty="0" smtClean="0"/>
              <a:t>Evidence for a common ancestor</a:t>
            </a:r>
            <a:endParaRPr lang="en-US" dirty="0"/>
          </a:p>
        </p:txBody>
      </p:sp>
      <p:pic>
        <p:nvPicPr>
          <p:cNvPr id="7170" name="Picture 2" descr="http://www.mhhe.com/biosci/genbio/enger/student/olc/art_quizzes/genbiomedia/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 grow up to be?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2505075"/>
            <a:ext cx="8905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380</Words>
  <Application>Microsoft Office PowerPoint</Application>
  <PresentationFormat>On-screen Show (4:3)</PresentationFormat>
  <Paragraphs>40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Bitmap Image</vt:lpstr>
      <vt:lpstr>Evidence  for Evolution</vt:lpstr>
      <vt:lpstr>Common Descent </vt:lpstr>
      <vt:lpstr>Decent with modifications</vt:lpstr>
      <vt:lpstr>I.  Fossil Record</vt:lpstr>
      <vt:lpstr>Darwin hypothesized that whales might have evolved form a mammal that lived on land </vt:lpstr>
      <vt:lpstr>It takes very specific conditions to create fossils so the record of life on earth is incomplete.</vt:lpstr>
      <vt:lpstr>II. Biogeography (Geology)</vt:lpstr>
      <vt:lpstr>III. Developmental biology</vt:lpstr>
      <vt:lpstr>What will I grow up to be?</vt:lpstr>
      <vt:lpstr>A little older…</vt:lpstr>
      <vt:lpstr>Can you tell now?</vt:lpstr>
      <vt:lpstr>IV. Anatomy</vt:lpstr>
      <vt:lpstr>PowerPoint Presentation</vt:lpstr>
      <vt:lpstr>V. Vestigial structures</vt:lpstr>
      <vt:lpstr>V. Biochemistry</vt:lpstr>
      <vt:lpstr>Gradualism</vt:lpstr>
      <vt:lpstr>Punctuated equilibrium</vt:lpstr>
      <vt:lpstr>PowerPoint Presentation</vt:lpstr>
    </vt:vector>
  </TitlesOfParts>
  <Company>Barrow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 for Evolution</dc:title>
  <dc:creator>Laura.moreland</dc:creator>
  <cp:lastModifiedBy>Cameron O'Reilly</cp:lastModifiedBy>
  <cp:revision>15</cp:revision>
  <dcterms:created xsi:type="dcterms:W3CDTF">2014-10-30T16:21:51Z</dcterms:created>
  <dcterms:modified xsi:type="dcterms:W3CDTF">2018-04-16T15:34:34Z</dcterms:modified>
</cp:coreProperties>
</file>