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4"/>
  </p:notesMasterIdLst>
  <p:sldIdLst>
    <p:sldId id="256" r:id="rId2"/>
    <p:sldId id="257" r:id="rId3"/>
    <p:sldId id="298" r:id="rId4"/>
    <p:sldId id="258" r:id="rId5"/>
    <p:sldId id="299"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300" r:id="rId28"/>
    <p:sldId id="280" r:id="rId29"/>
    <p:sldId id="281" r:id="rId30"/>
    <p:sldId id="301" r:id="rId31"/>
    <p:sldId id="282" r:id="rId32"/>
    <p:sldId id="283" r:id="rId33"/>
    <p:sldId id="284" r:id="rId34"/>
    <p:sldId id="302" r:id="rId35"/>
    <p:sldId id="285" r:id="rId36"/>
    <p:sldId id="303" r:id="rId37"/>
    <p:sldId id="304" r:id="rId38"/>
    <p:sldId id="286" r:id="rId39"/>
    <p:sldId id="287" r:id="rId40"/>
    <p:sldId id="305" r:id="rId41"/>
    <p:sldId id="288" r:id="rId42"/>
    <p:sldId id="306" r:id="rId43"/>
    <p:sldId id="289" r:id="rId44"/>
    <p:sldId id="290" r:id="rId45"/>
    <p:sldId id="291" r:id="rId46"/>
    <p:sldId id="292" r:id="rId47"/>
    <p:sldId id="307" r:id="rId48"/>
    <p:sldId id="293" r:id="rId49"/>
    <p:sldId id="294" r:id="rId50"/>
    <p:sldId id="295" r:id="rId51"/>
    <p:sldId id="296" r:id="rId52"/>
    <p:sldId id="29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9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487CCC-5158-DF43-9215-4CB55D477543}" type="datetimeFigureOut">
              <a:rPr lang="en-US" smtClean="0"/>
              <a:t>6/11/14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3391A0-A34B-5F40-8B4A-410A2967F643}" type="slidenum">
              <a:rPr lang="en-US" smtClean="0"/>
              <a:t>‹#›</a:t>
            </a:fld>
            <a:endParaRPr lang="en-US"/>
          </a:p>
        </p:txBody>
      </p:sp>
    </p:spTree>
    <p:extLst>
      <p:ext uri="{BB962C8B-B14F-4D97-AF65-F5344CB8AC3E}">
        <p14:creationId xmlns:p14="http://schemas.microsoft.com/office/powerpoint/2010/main" val="5046883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0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2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27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29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2163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31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35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38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40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42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44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0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46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48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33923"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50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54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45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5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849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5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6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62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64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1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6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68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70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72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74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693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7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897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78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8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4"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52355"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8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135619"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9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7170"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8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1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1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ChangeArrowheads="1"/>
          </p:cNvSpPr>
          <p:nvPr>
            <p:ph type="sldImg"/>
          </p:nvPr>
        </p:nvSpPr>
        <p:spPr bwMode="auto">
          <a:xfrm>
            <a:off x="1150938" y="692150"/>
            <a:ext cx="4556125" cy="34163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sp>
      <p:sp>
        <p:nvSpPr>
          <p:cNvPr id="1215491" name="Rectangle 3"/>
          <p:cNvSpPr>
            <a:spLocks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1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122368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6AA956F-A2F5-5945-96B0-29D9282974DF}" type="datetimeFigureOut">
              <a:rPr lang="en-US" smtClean="0"/>
              <a:t>6/11/14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E2F0C288-0028-DA40-A343-ED8F01CDCA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AA956F-A2F5-5945-96B0-29D9282974DF}"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AA956F-A2F5-5945-96B0-29D9282974DF}"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AA956F-A2F5-5945-96B0-29D9282974DF}"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6AA956F-A2F5-5945-96B0-29D9282974DF}" type="datetimeFigureOut">
              <a:rPr lang="en-US" smtClean="0"/>
              <a:t>6/11/14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0C288-0028-DA40-A343-ED8F01CDCAC2}"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AA956F-A2F5-5945-96B0-29D9282974DF}"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6AA956F-A2F5-5945-96B0-29D9282974DF}" type="datetimeFigureOut">
              <a:rPr lang="en-US" smtClean="0"/>
              <a:t>6/11/14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B6AA956F-A2F5-5945-96B0-29D9282974DF}" type="datetimeFigureOut">
              <a:rPr lang="en-US" smtClean="0"/>
              <a:t>6/11/14</a:t>
            </a:fld>
            <a:endParaRPr lang="en-US"/>
          </a:p>
        </p:txBody>
      </p:sp>
      <p:sp>
        <p:nvSpPr>
          <p:cNvPr id="8" name="Slide Number Placeholder 7"/>
          <p:cNvSpPr>
            <a:spLocks noGrp="1"/>
          </p:cNvSpPr>
          <p:nvPr>
            <p:ph type="sldNum" sz="quarter" idx="11"/>
          </p:nvPr>
        </p:nvSpPr>
        <p:spPr/>
        <p:txBody>
          <a:bodyPr/>
          <a:lstStyle/>
          <a:p>
            <a:fld id="{E2F0C288-0028-DA40-A343-ED8F01CDCAC2}"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A956F-A2F5-5945-96B0-29D9282974DF}" type="datetimeFigureOut">
              <a:rPr lang="en-US" smtClean="0"/>
              <a:t>6/11/14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6AA956F-A2F5-5945-96B0-29D9282974DF}"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E2F0C288-0028-DA40-A343-ED8F01CDCAC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6AA956F-A2F5-5945-96B0-29D9282974DF}" type="datetimeFigureOut">
              <a:rPr lang="en-US" smtClean="0"/>
              <a:t>6/11/14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0C288-0028-DA40-A343-ED8F01CDCAC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6AA956F-A2F5-5945-96B0-29D9282974DF}" type="datetimeFigureOut">
              <a:rPr lang="en-US" smtClean="0"/>
              <a:t>6/11/14</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E2F0C288-0028-DA40-A343-ED8F01CDCAC2}"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9: Studying Human Populations</a:t>
            </a:r>
            <a:endParaRPr lang="en-US" dirty="0"/>
          </a:p>
        </p:txBody>
      </p:sp>
    </p:spTree>
    <p:extLst>
      <p:ext uri="{BB962C8B-B14F-4D97-AF65-F5344CB8AC3E}">
        <p14:creationId xmlns:p14="http://schemas.microsoft.com/office/powerpoint/2010/main" val="331036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4467" name="Rectangle 3"/>
          <p:cNvSpPr>
            <a:spLocks noGrp="1" noChangeArrowheads="1"/>
          </p:cNvSpPr>
          <p:nvPr>
            <p:ph type="title"/>
          </p:nvPr>
        </p:nvSpPr>
        <p:spPr>
          <a:noFill/>
          <a:ln/>
        </p:spPr>
        <p:txBody>
          <a:bodyPr/>
          <a:lstStyle/>
          <a:p>
            <a:r>
              <a:rPr lang="en-US"/>
              <a:t>Age-Structure Diagrams</a:t>
            </a:r>
          </a:p>
        </p:txBody>
      </p:sp>
      <p:pic>
        <p:nvPicPr>
          <p:cNvPr id="1214472" name="Picture 8" descr="09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2135188"/>
            <a:ext cx="8143875" cy="312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1990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6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Survivorship</a:t>
            </a:r>
            <a:endParaRPr lang="en-US" b="0"/>
          </a:p>
        </p:txBody>
      </p:sp>
      <p:sp>
        <p:nvSpPr>
          <p:cNvPr id="121856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b="1">
                <a:solidFill>
                  <a:srgbClr val="FFCC00"/>
                </a:solidFill>
              </a:rPr>
              <a:t>Survivorship</a:t>
            </a:r>
            <a:r>
              <a:rPr lang="en-US" b="1"/>
              <a:t> </a:t>
            </a:r>
            <a:r>
              <a:rPr lang="en-US"/>
              <a:t>is the percentage of newborn individuals in a population that can be expected to survive to a given age.</a:t>
            </a:r>
          </a:p>
          <a:p>
            <a:pPr>
              <a:buClr>
                <a:srgbClr val="FFFFFF"/>
              </a:buClr>
            </a:pPr>
            <a:r>
              <a:rPr lang="en-US"/>
              <a:t>It is used as another way to predict population trends.</a:t>
            </a:r>
          </a:p>
          <a:p>
            <a:pPr>
              <a:buClr>
                <a:srgbClr val="FFFFFF"/>
              </a:buClr>
            </a:pPr>
            <a:r>
              <a:rPr lang="en-US"/>
              <a:t>To predict survivorship, demographers study a group of people born at the same time and notes when each member of the group dies.</a:t>
            </a:r>
          </a:p>
        </p:txBody>
      </p:sp>
    </p:spTree>
    <p:extLst>
      <p:ext uri="{BB962C8B-B14F-4D97-AF65-F5344CB8AC3E}">
        <p14:creationId xmlns:p14="http://schemas.microsoft.com/office/powerpoint/2010/main" val="19788331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85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85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6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2661"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Survivorship</a:t>
            </a:r>
            <a:endParaRPr lang="en-US" b="0"/>
          </a:p>
        </p:txBody>
      </p:sp>
      <p:sp>
        <p:nvSpPr>
          <p:cNvPr id="1222666" name="Rectangle 10"/>
          <p:cNvSpPr>
            <a:spLocks noGrp="1" noChangeArrowheads="1"/>
          </p:cNvSpPr>
          <p:nvPr>
            <p:ph type="body" idx="1"/>
          </p:nvPr>
        </p:nvSpPr>
        <p:spPr>
          <a:xfrm>
            <a:off x="428625" y="1498600"/>
            <a:ext cx="4191000" cy="4343400"/>
          </a:xfrm>
          <a:noFill/>
        </p:spPr>
        <p:txBody>
          <a:bodyPr/>
          <a:lstStyle/>
          <a:p>
            <a:pPr>
              <a:buClr>
                <a:srgbClr val="FFFFFF"/>
              </a:buClr>
            </a:pPr>
            <a:r>
              <a:rPr lang="en-US"/>
              <a:t>The results of these studies are then plotted on a graph and might look like one of the types of survivorship graphs below.</a:t>
            </a:r>
          </a:p>
          <a:p>
            <a:pPr>
              <a:buClr>
                <a:srgbClr val="FFFFFF"/>
              </a:buClr>
            </a:pPr>
            <a:endParaRPr lang="en-US"/>
          </a:p>
        </p:txBody>
      </p:sp>
      <p:pic>
        <p:nvPicPr>
          <p:cNvPr id="1222667" name="Picture 11" descr="09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447800"/>
            <a:ext cx="3446463"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583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26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26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470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Survivorship</a:t>
            </a:r>
            <a:endParaRPr lang="en-US" b="0"/>
          </a:p>
        </p:txBody>
      </p:sp>
      <p:sp>
        <p:nvSpPr>
          <p:cNvPr id="122471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dirty="0"/>
              <a:t>Wealthy developed countries such as Japan and Germany currently have a Type I survivorship curve because most people live to be very old. </a:t>
            </a:r>
          </a:p>
          <a:p>
            <a:pPr>
              <a:buClr>
                <a:srgbClr val="FFFFFF"/>
              </a:buClr>
            </a:pPr>
            <a:r>
              <a:rPr lang="en-US" dirty="0"/>
              <a:t>Type II populations have a similar death rate at all ages.</a:t>
            </a:r>
          </a:p>
          <a:p>
            <a:pPr>
              <a:buClr>
                <a:srgbClr val="FFFFFF"/>
              </a:buClr>
            </a:pPr>
            <a:r>
              <a:rPr lang="en-US" dirty="0"/>
              <a:t>Type III survivorship is the pattern in very poor human populations in which many children die.</a:t>
            </a:r>
          </a:p>
          <a:p>
            <a:pPr>
              <a:buClr>
                <a:srgbClr val="FFFFFF"/>
              </a:buClr>
            </a:pPr>
            <a:r>
              <a:rPr lang="en-US" dirty="0">
                <a:solidFill>
                  <a:srgbClr val="FFD24B"/>
                </a:solidFill>
              </a:rPr>
              <a:t>Both Type I and Type III may result in populations that remain the same size or grow slowly.</a:t>
            </a:r>
          </a:p>
        </p:txBody>
      </p:sp>
    </p:spTree>
    <p:extLst>
      <p:ext uri="{BB962C8B-B14F-4D97-AF65-F5344CB8AC3E}">
        <p14:creationId xmlns:p14="http://schemas.microsoft.com/office/powerpoint/2010/main" val="42499076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47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471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471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471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47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4710"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675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Fertility Rates</a:t>
            </a:r>
            <a:endParaRPr lang="en-US" b="0"/>
          </a:p>
        </p:txBody>
      </p:sp>
      <p:sp>
        <p:nvSpPr>
          <p:cNvPr id="122675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A </a:t>
            </a:r>
            <a:r>
              <a:rPr lang="en-US" b="1">
                <a:solidFill>
                  <a:srgbClr val="FFCC00"/>
                </a:solidFill>
              </a:rPr>
              <a:t>fertility rate</a:t>
            </a:r>
            <a:r>
              <a:rPr lang="en-US" b="1"/>
              <a:t> </a:t>
            </a:r>
            <a:r>
              <a:rPr lang="en-US"/>
              <a:t>is the number of births (usually per year) per 1,000 women of childbearing age (usually 15 to 44).</a:t>
            </a:r>
          </a:p>
          <a:p>
            <a:pPr>
              <a:buClr>
                <a:srgbClr val="FFFFFF"/>
              </a:buClr>
            </a:pPr>
            <a:r>
              <a:rPr lang="en-US"/>
              <a:t>Replacement level is the average number of children each parent must have in order to </a:t>
            </a:r>
            <a:r>
              <a:rPr lang="ja-JP" altLang="en-US"/>
              <a:t>“</a:t>
            </a:r>
            <a:r>
              <a:rPr lang="en-US"/>
              <a:t>replace</a:t>
            </a:r>
            <a:r>
              <a:rPr lang="ja-JP" altLang="en-US"/>
              <a:t>”</a:t>
            </a:r>
            <a:r>
              <a:rPr lang="en-US"/>
              <a:t> themselves. This number is slightly more than 2 because not all children born will survive and reproduce.</a:t>
            </a:r>
          </a:p>
        </p:txBody>
      </p:sp>
    </p:spTree>
    <p:extLst>
      <p:ext uri="{BB962C8B-B14F-4D97-AF65-F5344CB8AC3E}">
        <p14:creationId xmlns:p14="http://schemas.microsoft.com/office/powerpoint/2010/main" val="20638944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67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67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758"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0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Fertility Rates</a:t>
            </a:r>
            <a:endParaRPr lang="en-US" b="0"/>
          </a:p>
        </p:txBody>
      </p:sp>
      <p:sp>
        <p:nvSpPr>
          <p:cNvPr id="122880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a:t>A graph of historical fertility rates for the United States is shown on the next slide.</a:t>
            </a:r>
          </a:p>
          <a:p>
            <a:pPr>
              <a:buClr>
                <a:srgbClr val="FFFFFF"/>
              </a:buClr>
            </a:pPr>
            <a:r>
              <a:rPr lang="en-US"/>
              <a:t>In 1972, the total fertility dropped below replacement level for the first time in US History.</a:t>
            </a:r>
          </a:p>
          <a:p>
            <a:pPr>
              <a:buClr>
                <a:srgbClr val="FFFFFF"/>
              </a:buClr>
            </a:pPr>
            <a:r>
              <a:rPr lang="en-US"/>
              <a:t>Fertility rates remained below replacement level for most of the 1990s, but recently has been growing partly because the children of the baby boom grew up and had children.</a:t>
            </a:r>
          </a:p>
        </p:txBody>
      </p:sp>
    </p:spTree>
    <p:extLst>
      <p:ext uri="{BB962C8B-B14F-4D97-AF65-F5344CB8AC3E}">
        <p14:creationId xmlns:p14="http://schemas.microsoft.com/office/powerpoint/2010/main" val="2211449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88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06"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0611" name="Rectangle 3"/>
          <p:cNvSpPr>
            <a:spLocks noGrp="1" noChangeArrowheads="1"/>
          </p:cNvSpPr>
          <p:nvPr>
            <p:ph type="title"/>
          </p:nvPr>
        </p:nvSpPr>
        <p:spPr>
          <a:noFill/>
          <a:ln/>
        </p:spPr>
        <p:txBody>
          <a:bodyPr/>
          <a:lstStyle/>
          <a:p>
            <a:r>
              <a:rPr lang="en-US"/>
              <a:t>Fertility Rates</a:t>
            </a:r>
          </a:p>
        </p:txBody>
      </p:sp>
      <p:pic>
        <p:nvPicPr>
          <p:cNvPr id="1220616" name="Picture 8" descr="09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1447800"/>
            <a:ext cx="7753350" cy="4392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7442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0853"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Migration</a:t>
            </a:r>
            <a:endParaRPr lang="en-US" b="0"/>
          </a:p>
        </p:txBody>
      </p:sp>
      <p:sp>
        <p:nvSpPr>
          <p:cNvPr id="1230854"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b="1" dirty="0">
                <a:solidFill>
                  <a:srgbClr val="FFCC00"/>
                </a:solidFill>
              </a:rPr>
              <a:t>Migration</a:t>
            </a:r>
            <a:r>
              <a:rPr lang="en-US" b="1" dirty="0"/>
              <a:t> </a:t>
            </a:r>
            <a:r>
              <a:rPr lang="en-US" dirty="0"/>
              <a:t>in general, is any movement of individuals or populations from one location to another.</a:t>
            </a:r>
          </a:p>
          <a:p>
            <a:pPr>
              <a:buClr>
                <a:srgbClr val="FFFFFF"/>
              </a:buClr>
            </a:pPr>
            <a:r>
              <a:rPr lang="en-US" dirty="0">
                <a:solidFill>
                  <a:srgbClr val="FFD24B"/>
                </a:solidFill>
              </a:rPr>
              <a:t>Movement into an area is </a:t>
            </a:r>
            <a:r>
              <a:rPr lang="en-US" i="1" dirty="0">
                <a:solidFill>
                  <a:srgbClr val="FFD24B"/>
                </a:solidFill>
              </a:rPr>
              <a:t>immigration</a:t>
            </a:r>
            <a:r>
              <a:rPr lang="en-US" dirty="0">
                <a:solidFill>
                  <a:srgbClr val="FFD24B"/>
                </a:solidFill>
              </a:rPr>
              <a:t> and movement out of an area is </a:t>
            </a:r>
            <a:r>
              <a:rPr lang="en-US" i="1" dirty="0">
                <a:solidFill>
                  <a:srgbClr val="FFD24B"/>
                </a:solidFill>
              </a:rPr>
              <a:t>emigration</a:t>
            </a:r>
            <a:r>
              <a:rPr lang="en-US" dirty="0">
                <a:solidFill>
                  <a:srgbClr val="FFD24B"/>
                </a:solidFill>
              </a:rPr>
              <a:t>.</a:t>
            </a:r>
          </a:p>
          <a:p>
            <a:pPr>
              <a:buClr>
                <a:srgbClr val="FFFFFF"/>
              </a:buClr>
            </a:pPr>
            <a:r>
              <a:rPr lang="en-US" dirty="0"/>
              <a:t>The populations of many developed countries might be decreasing if not for immigration.</a:t>
            </a:r>
          </a:p>
          <a:p>
            <a:pPr>
              <a:buClr>
                <a:srgbClr val="FFFFFF"/>
              </a:buClr>
            </a:pPr>
            <a:endParaRPr lang="en-US" dirty="0"/>
          </a:p>
        </p:txBody>
      </p:sp>
    </p:spTree>
    <p:extLst>
      <p:ext uri="{BB962C8B-B14F-4D97-AF65-F5344CB8AC3E}">
        <p14:creationId xmlns:p14="http://schemas.microsoft.com/office/powerpoint/2010/main" val="13880756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085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85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085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08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5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494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Migration</a:t>
            </a:r>
            <a:endParaRPr lang="en-US" b="0"/>
          </a:p>
        </p:txBody>
      </p:sp>
      <p:sp>
        <p:nvSpPr>
          <p:cNvPr id="123495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Migration between and within countries is a significant part of population change.</a:t>
            </a:r>
          </a:p>
        </p:txBody>
      </p:sp>
      <p:pic>
        <p:nvPicPr>
          <p:cNvPr id="1234955" name="Picture 11" descr="09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2743200"/>
            <a:ext cx="6419850" cy="294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170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349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349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699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Declining Death Rates</a:t>
            </a:r>
            <a:endParaRPr lang="en-US" b="0"/>
          </a:p>
        </p:txBody>
      </p:sp>
      <p:sp>
        <p:nvSpPr>
          <p:cNvPr id="123699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dirty="0"/>
              <a:t>The dramatic increase in </a:t>
            </a:r>
            <a:r>
              <a:rPr lang="en-US" dirty="0" smtClean="0"/>
              <a:t>Earth’s </a:t>
            </a:r>
            <a:r>
              <a:rPr lang="en-US" dirty="0"/>
              <a:t>human population in the last 200 years has happened because death rates have declined more rapidly than birth rates.</a:t>
            </a:r>
          </a:p>
          <a:p>
            <a:pPr>
              <a:buClr>
                <a:srgbClr val="FFFFFF"/>
              </a:buClr>
            </a:pPr>
            <a:r>
              <a:rPr lang="en-US" dirty="0"/>
              <a:t>Death rates have declined mainly because more people now have access to adequate food, clean water, and safe sewage disposal.</a:t>
            </a:r>
          </a:p>
          <a:p>
            <a:pPr>
              <a:buClr>
                <a:srgbClr val="FFFFFF"/>
              </a:buClr>
            </a:pPr>
            <a:r>
              <a:rPr lang="en-US" dirty="0"/>
              <a:t>The discovery of </a:t>
            </a:r>
            <a:r>
              <a:rPr lang="en-US" dirty="0">
                <a:solidFill>
                  <a:srgbClr val="FFD24B"/>
                </a:solidFill>
              </a:rPr>
              <a:t>vaccines</a:t>
            </a:r>
            <a:r>
              <a:rPr lang="en-US" dirty="0"/>
              <a:t> in the 20th century also contributed to the declining death rates.</a:t>
            </a:r>
          </a:p>
        </p:txBody>
      </p:sp>
    </p:spTree>
    <p:extLst>
      <p:ext uri="{BB962C8B-B14F-4D97-AF65-F5344CB8AC3E}">
        <p14:creationId xmlns:p14="http://schemas.microsoft.com/office/powerpoint/2010/main" val="1735246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699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699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699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69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6998"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627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b="1">
                <a:solidFill>
                  <a:srgbClr val="FFCC00"/>
                </a:solidFill>
              </a:rPr>
              <a:t>Demography</a:t>
            </a:r>
            <a:r>
              <a:rPr lang="en-US" b="1"/>
              <a:t> </a:t>
            </a:r>
            <a:r>
              <a:rPr lang="en-US"/>
              <a:t>is the study of the characteristics of populations, especially human populations.</a:t>
            </a:r>
          </a:p>
          <a:p>
            <a:pPr>
              <a:buClr>
                <a:srgbClr val="FFFFFF"/>
              </a:buClr>
            </a:pPr>
            <a:r>
              <a:rPr lang="en-US"/>
              <a:t>Demographers study the historical size and makeup of the populations of countries to make comparisons and predictions.</a:t>
            </a:r>
          </a:p>
          <a:p>
            <a:pPr>
              <a:buClr>
                <a:srgbClr val="FFFFFF"/>
              </a:buClr>
            </a:pPr>
            <a:r>
              <a:rPr lang="en-US"/>
              <a:t>Demographers also study properties that affect population growth, such as economics and social structure.</a:t>
            </a:r>
          </a:p>
        </p:txBody>
      </p:sp>
      <p:sp>
        <p:nvSpPr>
          <p:cNvPr id="1206282" name="Rectangle 10"/>
          <p:cNvSpPr>
            <a:spLocks noGrp="1" noChangeArrowheads="1"/>
          </p:cNvSpPr>
          <p:nvPr>
            <p:ph type="title"/>
          </p:nvPr>
        </p:nvSpPr>
        <p:spPr/>
        <p:txBody>
          <a:bodyPr/>
          <a:lstStyle/>
          <a:p>
            <a:r>
              <a:rPr lang="en-US"/>
              <a:t>Studying Human Populations</a:t>
            </a:r>
          </a:p>
        </p:txBody>
      </p:sp>
    </p:spTree>
    <p:extLst>
      <p:ext uri="{BB962C8B-B14F-4D97-AF65-F5344CB8AC3E}">
        <p14:creationId xmlns:p14="http://schemas.microsoft.com/office/powerpoint/2010/main" val="716588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627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627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62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6278"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4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Life Expectancy</a:t>
            </a:r>
            <a:endParaRPr lang="en-US" b="0"/>
          </a:p>
        </p:txBody>
      </p:sp>
      <p:sp>
        <p:nvSpPr>
          <p:cNvPr id="123904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b="1" dirty="0">
                <a:solidFill>
                  <a:srgbClr val="FFCC00"/>
                </a:solidFill>
              </a:rPr>
              <a:t>Life expectancy</a:t>
            </a:r>
            <a:r>
              <a:rPr lang="en-US" b="1" dirty="0"/>
              <a:t> </a:t>
            </a:r>
            <a:r>
              <a:rPr lang="en-US" dirty="0"/>
              <a:t>is the average length of time that an individual is expected to live.</a:t>
            </a:r>
          </a:p>
          <a:p>
            <a:pPr>
              <a:buClr>
                <a:srgbClr val="FFFFFF"/>
              </a:buClr>
            </a:pPr>
            <a:r>
              <a:rPr lang="en-US" dirty="0"/>
              <a:t>Life expectancy is most affected by infant mortality, the death rate of infants less than a year old.</a:t>
            </a:r>
          </a:p>
          <a:p>
            <a:pPr>
              <a:buClr>
                <a:srgbClr val="FFFFFF"/>
              </a:buClr>
            </a:pPr>
            <a:r>
              <a:rPr lang="en-US" dirty="0"/>
              <a:t>Expensive medical care is not needed to prevent infant deaths. Infant health is more affected by the </a:t>
            </a:r>
            <a:r>
              <a:rPr lang="en-US" dirty="0" smtClean="0"/>
              <a:t>parents’ access </a:t>
            </a:r>
            <a:r>
              <a:rPr lang="en-US" dirty="0"/>
              <a:t>to education, food, fuel, and clean water.</a:t>
            </a:r>
          </a:p>
        </p:txBody>
      </p:sp>
    </p:spTree>
    <p:extLst>
      <p:ext uri="{BB962C8B-B14F-4D97-AF65-F5344CB8AC3E}">
        <p14:creationId xmlns:p14="http://schemas.microsoft.com/office/powerpoint/2010/main" val="3922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4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4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46"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1093"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Life Expectancy</a:t>
            </a:r>
            <a:endParaRPr lang="en-US" b="0"/>
          </a:p>
        </p:txBody>
      </p:sp>
      <p:sp>
        <p:nvSpPr>
          <p:cNvPr id="1241098" name="Rectangle 10"/>
          <p:cNvSpPr>
            <a:spLocks noGrp="1" noChangeArrowheads="1"/>
          </p:cNvSpPr>
          <p:nvPr>
            <p:ph type="body" idx="1"/>
          </p:nvPr>
        </p:nvSpPr>
        <p:spPr>
          <a:xfrm>
            <a:off x="428625" y="1498600"/>
            <a:ext cx="4114800" cy="4343400"/>
          </a:xfrm>
          <a:noFill/>
        </p:spPr>
        <p:txBody>
          <a:bodyPr>
            <a:normAutofit fontScale="92500" lnSpcReduction="10000"/>
          </a:bodyPr>
          <a:lstStyle/>
          <a:p>
            <a:pPr>
              <a:buClr>
                <a:srgbClr val="FFFFFF"/>
              </a:buClr>
            </a:pPr>
            <a:r>
              <a:rPr lang="en-US"/>
              <a:t>The graph shows that average life expectancy worldwide has increased to more than 67 years old. But, new threats, such as tuberculosis and AIDS are arising as populations become denser.</a:t>
            </a:r>
          </a:p>
          <a:p>
            <a:pPr>
              <a:buClr>
                <a:srgbClr val="FFFFFF"/>
              </a:buClr>
            </a:pPr>
            <a:endParaRPr lang="en-US"/>
          </a:p>
        </p:txBody>
      </p:sp>
      <p:pic>
        <p:nvPicPr>
          <p:cNvPr id="1241100" name="Picture 12" descr="09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913" y="1752600"/>
            <a:ext cx="351948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5335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10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41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3141"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The Demographic Transition</a:t>
            </a:r>
            <a:endParaRPr lang="en-US" b="0"/>
          </a:p>
        </p:txBody>
      </p:sp>
      <p:sp>
        <p:nvSpPr>
          <p:cNvPr id="1243142"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The </a:t>
            </a:r>
            <a:r>
              <a:rPr lang="en-US" b="1">
                <a:solidFill>
                  <a:srgbClr val="FFCC00"/>
                </a:solidFill>
              </a:rPr>
              <a:t>demographic transition</a:t>
            </a:r>
            <a:r>
              <a:rPr lang="en-US" b="1"/>
              <a:t> </a:t>
            </a:r>
            <a:r>
              <a:rPr lang="en-US"/>
              <a:t>is the general pattern of demographic change from high birth and death rates to low birth and death rates, and observed in the history of more-developed countries.</a:t>
            </a:r>
          </a:p>
          <a:p>
            <a:pPr>
              <a:buClr>
                <a:srgbClr val="FFFFFF"/>
              </a:buClr>
            </a:pPr>
            <a:r>
              <a:rPr lang="en-US"/>
              <a:t>The theory behind the demographic transition is that industrial development causes economic and social progress that then affects population growth rates.</a:t>
            </a:r>
            <a:endParaRPr lang="en-US" b="1"/>
          </a:p>
        </p:txBody>
      </p:sp>
    </p:spTree>
    <p:extLst>
      <p:ext uri="{BB962C8B-B14F-4D97-AF65-F5344CB8AC3E}">
        <p14:creationId xmlns:p14="http://schemas.microsoft.com/office/powerpoint/2010/main" val="7661471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31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3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3142"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518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Stages of the Transition</a:t>
            </a:r>
            <a:endParaRPr lang="en-US" b="0"/>
          </a:p>
        </p:txBody>
      </p:sp>
      <p:sp>
        <p:nvSpPr>
          <p:cNvPr id="124519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a:t>In the first stage of the demographic transition, a society is in a preindustrial condition. The birth rate and the death rate are both at high levels and the population size is stable.</a:t>
            </a:r>
          </a:p>
          <a:p>
            <a:pPr>
              <a:buClr>
                <a:srgbClr val="FFFFFF"/>
              </a:buClr>
            </a:pPr>
            <a:r>
              <a:rPr lang="en-US"/>
              <a:t>In the second stage, a population explosion occurs. Death rates decline as hygiene, nutrition, and education improve. But, birth rates remain high, so the population grows very fast.</a:t>
            </a:r>
          </a:p>
          <a:p>
            <a:pPr>
              <a:buClr>
                <a:srgbClr val="FFFFFF"/>
              </a:buClr>
            </a:pPr>
            <a:endParaRPr lang="en-US"/>
          </a:p>
        </p:txBody>
      </p:sp>
    </p:spTree>
    <p:extLst>
      <p:ext uri="{BB962C8B-B14F-4D97-AF65-F5344CB8AC3E}">
        <p14:creationId xmlns:p14="http://schemas.microsoft.com/office/powerpoint/2010/main" val="33674860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51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519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5190"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723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Stages of the Transition</a:t>
            </a:r>
            <a:endParaRPr lang="en-US" b="0"/>
          </a:p>
        </p:txBody>
      </p:sp>
      <p:sp>
        <p:nvSpPr>
          <p:cNvPr id="124723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a:t>In the third stage, population growth slows because birth rate decreases. As the birth rate becomes close to the death rate, the population size stabilizes. However, the population is much larger than before the demographic transition.</a:t>
            </a:r>
          </a:p>
          <a:p>
            <a:pPr>
              <a:buClr>
                <a:srgbClr val="FFFFFF"/>
              </a:buClr>
            </a:pPr>
            <a:r>
              <a:rPr lang="en-US"/>
              <a:t>In the fourth stage, the birth rate drops below replacement level, so the size of the population begins to decrease.</a:t>
            </a:r>
          </a:p>
          <a:p>
            <a:pPr>
              <a:buClr>
                <a:srgbClr val="FFFFFF"/>
              </a:buClr>
            </a:pPr>
            <a:r>
              <a:rPr lang="en-US"/>
              <a:t>It has taken from one to three generations for the demographic transition to occur.</a:t>
            </a:r>
          </a:p>
        </p:txBody>
      </p:sp>
    </p:spTree>
    <p:extLst>
      <p:ext uri="{BB962C8B-B14F-4D97-AF65-F5344CB8AC3E}">
        <p14:creationId xmlns:p14="http://schemas.microsoft.com/office/powerpoint/2010/main" val="26624003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72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72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72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7238"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2899" name="Rectangle 3"/>
          <p:cNvSpPr>
            <a:spLocks noGrp="1" noChangeArrowheads="1"/>
          </p:cNvSpPr>
          <p:nvPr>
            <p:ph type="title"/>
          </p:nvPr>
        </p:nvSpPr>
        <p:spPr>
          <a:noFill/>
          <a:ln/>
        </p:spPr>
        <p:txBody>
          <a:bodyPr/>
          <a:lstStyle/>
          <a:p>
            <a:r>
              <a:rPr lang="en-US"/>
              <a:t>Stages of the Transition</a:t>
            </a:r>
          </a:p>
        </p:txBody>
      </p:sp>
      <p:pic>
        <p:nvPicPr>
          <p:cNvPr id="1232904" name="Picture 8" descr="09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952625"/>
            <a:ext cx="8123238" cy="3457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2000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28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Women and Fertility</a:t>
            </a:r>
            <a:endParaRPr lang="en-US" b="0"/>
          </a:p>
        </p:txBody>
      </p:sp>
      <p:sp>
        <p:nvSpPr>
          <p:cNvPr id="124928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solidFill>
                  <a:srgbClr val="FFD24B"/>
                </a:solidFill>
              </a:rPr>
              <a:t>The factors most clearly related to a decline in birth rates are increasing education and economic independence for women.</a:t>
            </a:r>
          </a:p>
          <a:p>
            <a:pPr>
              <a:buClr>
                <a:srgbClr val="FFFFFF"/>
              </a:buClr>
            </a:pPr>
            <a:r>
              <a:rPr lang="en-US" dirty="0"/>
              <a:t>In the demographic transition model, the lower death rate of the second stage is usually the result of increased levels of education.</a:t>
            </a:r>
          </a:p>
          <a:p>
            <a:pPr>
              <a:buClr>
                <a:srgbClr val="FFFFFF"/>
              </a:buClr>
            </a:pPr>
            <a:r>
              <a:rPr lang="en-US" dirty="0"/>
              <a:t>Educated women find that they do not need to bear as many children to ensure that some will survive. They may also learn family planning techniques.</a:t>
            </a:r>
          </a:p>
        </p:txBody>
      </p:sp>
    </p:spTree>
    <p:extLst>
      <p:ext uri="{BB962C8B-B14F-4D97-AF65-F5344CB8AC3E}">
        <p14:creationId xmlns:p14="http://schemas.microsoft.com/office/powerpoint/2010/main" val="18358513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928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28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4928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2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286"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17700" y="1270000"/>
            <a:ext cx="5295900" cy="4318000"/>
          </a:xfrm>
          <a:prstGeom prst="rect">
            <a:avLst/>
          </a:prstGeom>
        </p:spPr>
      </p:pic>
    </p:spTree>
    <p:extLst>
      <p:ext uri="{BB962C8B-B14F-4D97-AF65-F5344CB8AC3E}">
        <p14:creationId xmlns:p14="http://schemas.microsoft.com/office/powerpoint/2010/main" val="2874627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3381"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Women and Fertility</a:t>
            </a:r>
            <a:endParaRPr lang="en-US" b="0"/>
          </a:p>
        </p:txBody>
      </p:sp>
      <p:sp>
        <p:nvSpPr>
          <p:cNvPr id="1253382"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Women are able to contribute to their </a:t>
            </a:r>
            <a:r>
              <a:rPr lang="en-US" dirty="0" smtClean="0"/>
              <a:t>family’s </a:t>
            </a:r>
            <a:r>
              <a:rPr lang="en-US" dirty="0"/>
              <a:t>increasing prosperity while spending less energy bearing and caring for children.</a:t>
            </a:r>
          </a:p>
          <a:p>
            <a:pPr>
              <a:buClr>
                <a:srgbClr val="FFFFFF"/>
              </a:buClr>
            </a:pPr>
            <a:r>
              <a:rPr lang="en-US" dirty="0"/>
              <a:t>As countries modernize, parents are more likely to work away from home. If parents must pay for child care, children may become a financial burden rather than an asset.</a:t>
            </a:r>
          </a:p>
          <a:p>
            <a:pPr>
              <a:buClr>
                <a:srgbClr val="FFFFFF"/>
              </a:buClr>
            </a:pPr>
            <a:r>
              <a:rPr lang="en-US" dirty="0"/>
              <a:t>All of these reasons contribute to lower birth rates in both developed and developing countries.</a:t>
            </a:r>
          </a:p>
        </p:txBody>
      </p:sp>
    </p:spTree>
    <p:extLst>
      <p:ext uri="{BB962C8B-B14F-4D97-AF65-F5344CB8AC3E}">
        <p14:creationId xmlns:p14="http://schemas.microsoft.com/office/powerpoint/2010/main" val="24811671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33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33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338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3382"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542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Changing Population Trends</a:t>
            </a:r>
            <a:endParaRPr lang="en-US" b="0">
              <a:solidFill>
                <a:schemeClr val="bg1"/>
              </a:solidFill>
            </a:endParaRPr>
          </a:p>
        </p:txBody>
      </p:sp>
      <p:sp>
        <p:nvSpPr>
          <p:cNvPr id="125543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a:bodyPr>
          <a:lstStyle/>
          <a:p>
            <a:pPr>
              <a:buClr>
                <a:srgbClr val="FFFFFF"/>
              </a:buClr>
            </a:pPr>
            <a:r>
              <a:rPr lang="en-US" dirty="0"/>
              <a:t>Throughout history, and currently in many parts of the world, </a:t>
            </a:r>
            <a:r>
              <a:rPr lang="en-US" dirty="0">
                <a:solidFill>
                  <a:srgbClr val="FFD24B"/>
                </a:solidFill>
              </a:rPr>
              <a:t>populations that have high rates of growth create environmental problems.</a:t>
            </a:r>
          </a:p>
          <a:p>
            <a:pPr>
              <a:buClr>
                <a:srgbClr val="FFFFFF"/>
              </a:buClr>
            </a:pPr>
            <a:r>
              <a:rPr lang="en-US" dirty="0"/>
              <a:t>A rapidly growing population uses resources at an increased rate and can overwhelm the infrastructure of a community.</a:t>
            </a:r>
          </a:p>
          <a:p>
            <a:pPr>
              <a:buClr>
                <a:srgbClr val="FFFFFF"/>
              </a:buClr>
            </a:pPr>
            <a:r>
              <a:rPr lang="en-US" b="1" dirty="0">
                <a:solidFill>
                  <a:srgbClr val="FFCC00"/>
                </a:solidFill>
              </a:rPr>
              <a:t>Infrastructure</a:t>
            </a:r>
            <a:r>
              <a:rPr lang="en-US" dirty="0"/>
              <a:t> is the basic facilities of a country or region, such as roads, bridges, sewers, power plants, subways, schools, and hospitals.</a:t>
            </a:r>
          </a:p>
        </p:txBody>
      </p:sp>
    </p:spTree>
    <p:extLst>
      <p:ext uri="{BB962C8B-B14F-4D97-AF65-F5344CB8AC3E}">
        <p14:creationId xmlns:p14="http://schemas.microsoft.com/office/powerpoint/2010/main" val="1681381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543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543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543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543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5430"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24000"/>
            <a:ext cx="9144000" cy="3790306"/>
          </a:xfrm>
          <a:prstGeom prst="rect">
            <a:avLst/>
          </a:prstGeom>
        </p:spPr>
      </p:pic>
    </p:spTree>
    <p:extLst>
      <p:ext uri="{BB962C8B-B14F-4D97-AF65-F5344CB8AC3E}">
        <p14:creationId xmlns:p14="http://schemas.microsoft.com/office/powerpoint/2010/main" val="1825441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00200" y="1168400"/>
            <a:ext cx="5943600" cy="4521200"/>
          </a:xfrm>
          <a:prstGeom prst="rect">
            <a:avLst/>
          </a:prstGeom>
        </p:spPr>
      </p:pic>
    </p:spTree>
    <p:extLst>
      <p:ext uri="{BB962C8B-B14F-4D97-AF65-F5344CB8AC3E}">
        <p14:creationId xmlns:p14="http://schemas.microsoft.com/office/powerpoint/2010/main" val="4048951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747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Problems of Rapid Growth</a:t>
            </a:r>
            <a:endParaRPr lang="en-US" b="0"/>
          </a:p>
        </p:txBody>
      </p:sp>
      <p:sp>
        <p:nvSpPr>
          <p:cNvPr id="125747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A rapidly growing population can use resources faster than the environment can renew them, unless resources come from elsewhere.</a:t>
            </a:r>
          </a:p>
          <a:p>
            <a:pPr>
              <a:buClr>
                <a:srgbClr val="FFFFFF"/>
              </a:buClr>
            </a:pPr>
            <a:r>
              <a:rPr lang="en-US" dirty="0"/>
              <a:t>Standards of living decline when wood is removed from local forests faster that it can grow back, or when wastes overwhelm local water sources.</a:t>
            </a:r>
          </a:p>
          <a:p>
            <a:pPr>
              <a:buClr>
                <a:srgbClr val="FFFFFF"/>
              </a:buClr>
            </a:pPr>
            <a:r>
              <a:rPr lang="en-US" dirty="0">
                <a:solidFill>
                  <a:srgbClr val="FFD24B"/>
                </a:solidFill>
              </a:rPr>
              <a:t>Symptoms of overwhelming populations include suburban sprawl, polluted rivers, barren land, inadequate housing, and overcrowded schools</a:t>
            </a:r>
            <a:r>
              <a:rPr lang="en-US" dirty="0"/>
              <a:t>.</a:t>
            </a:r>
          </a:p>
        </p:txBody>
      </p:sp>
    </p:spTree>
    <p:extLst>
      <p:ext uri="{BB962C8B-B14F-4D97-AF65-F5344CB8AC3E}">
        <p14:creationId xmlns:p14="http://schemas.microsoft.com/office/powerpoint/2010/main" val="25062840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747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7478">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747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5747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7478" grpId="0" build="p"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2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 Shortage of Fuelwood</a:t>
            </a:r>
            <a:endParaRPr lang="en-US" b="0"/>
          </a:p>
        </p:txBody>
      </p:sp>
      <p:sp>
        <p:nvSpPr>
          <p:cNvPr id="125952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a:t>In many of the poorest countries, wood is the main fuel source.</a:t>
            </a:r>
          </a:p>
          <a:p>
            <a:pPr>
              <a:buClr>
                <a:srgbClr val="FFFFFF"/>
              </a:buClr>
            </a:pPr>
            <a:r>
              <a:rPr lang="en-US"/>
              <a:t>When populations are stable, people use fallen tree limbs for fuel. When populations grow rapidly, deadwood does not accumulate fast enough to provide enough fuel.</a:t>
            </a:r>
          </a:p>
          <a:p>
            <a:pPr>
              <a:buClr>
                <a:srgbClr val="FFFFFF"/>
              </a:buClr>
            </a:pPr>
            <a:r>
              <a:rPr lang="en-US"/>
              <a:t>People then begin cutting down living trees, which reduces the amount of wood available in each new year.</a:t>
            </a:r>
          </a:p>
        </p:txBody>
      </p:sp>
    </p:spTree>
    <p:extLst>
      <p:ext uri="{BB962C8B-B14F-4D97-AF65-F5344CB8AC3E}">
        <p14:creationId xmlns:p14="http://schemas.microsoft.com/office/powerpoint/2010/main" val="3503470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5952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595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26"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1573"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 Shortage of Fuelwood</a:t>
            </a:r>
            <a:endParaRPr lang="en-US" b="0"/>
          </a:p>
        </p:txBody>
      </p:sp>
      <p:sp>
        <p:nvSpPr>
          <p:cNvPr id="1261574"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lnSpcReduction="10000"/>
          </a:bodyPr>
          <a:lstStyle/>
          <a:p>
            <a:pPr>
              <a:buClr>
                <a:srgbClr val="FFFFFF"/>
              </a:buClr>
            </a:pPr>
            <a:r>
              <a:rPr lang="en-US" dirty="0"/>
              <a:t>A supply of fuel ensures that a person can boil water and cook food.</a:t>
            </a:r>
          </a:p>
          <a:p>
            <a:pPr>
              <a:buClr>
                <a:srgbClr val="FFFFFF"/>
              </a:buClr>
            </a:pPr>
            <a:r>
              <a:rPr lang="en-US" dirty="0"/>
              <a:t>In many parts of the world, water taken directly from wells is not safe to drink. Food is often unsafe to eat unless it is cooked.</a:t>
            </a:r>
          </a:p>
          <a:p>
            <a:pPr>
              <a:buClr>
                <a:srgbClr val="FFFFFF"/>
              </a:buClr>
            </a:pPr>
            <a:r>
              <a:rPr lang="en-US" dirty="0">
                <a:solidFill>
                  <a:srgbClr val="FFD24B"/>
                </a:solidFill>
              </a:rPr>
              <a:t>Water can be sterilized, and food can be cooked, but fuel is need to do so. Without enough </a:t>
            </a:r>
            <a:r>
              <a:rPr lang="en-US" dirty="0" err="1">
                <a:solidFill>
                  <a:srgbClr val="FFD24B"/>
                </a:solidFill>
              </a:rPr>
              <a:t>fuelwood</a:t>
            </a:r>
            <a:r>
              <a:rPr lang="en-US" dirty="0">
                <a:solidFill>
                  <a:srgbClr val="FFD24B"/>
                </a:solidFill>
              </a:rPr>
              <a:t>, many people suffer from disease and malnutrition.</a:t>
            </a:r>
          </a:p>
          <a:p>
            <a:pPr>
              <a:buClr>
                <a:srgbClr val="FFFFFF"/>
              </a:buClr>
            </a:pPr>
            <a:endParaRPr lang="en-US" dirty="0"/>
          </a:p>
        </p:txBody>
      </p:sp>
    </p:spTree>
    <p:extLst>
      <p:ext uri="{BB962C8B-B14F-4D97-AF65-F5344CB8AC3E}">
        <p14:creationId xmlns:p14="http://schemas.microsoft.com/office/powerpoint/2010/main" val="31794543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157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157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157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615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1574"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81000"/>
            <a:ext cx="9144000" cy="6096000"/>
          </a:xfrm>
          <a:prstGeom prst="rect">
            <a:avLst/>
          </a:prstGeom>
        </p:spPr>
      </p:pic>
    </p:spTree>
    <p:extLst>
      <p:ext uri="{BB962C8B-B14F-4D97-AF65-F5344CB8AC3E}">
        <p14:creationId xmlns:p14="http://schemas.microsoft.com/office/powerpoint/2010/main" val="358395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3621"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Unsafe Water</a:t>
            </a:r>
            <a:endParaRPr lang="en-US" b="0"/>
          </a:p>
        </p:txBody>
      </p:sp>
      <p:sp>
        <p:nvSpPr>
          <p:cNvPr id="1263622"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a:t>In places that lack infrastructure, the local water supply may be used not only for drinking and washing but also for sewage disposal.</a:t>
            </a:r>
          </a:p>
          <a:p>
            <a:pPr>
              <a:buClr>
                <a:srgbClr val="FFFFFF"/>
              </a:buClr>
            </a:pPr>
            <a:r>
              <a:rPr lang="en-US"/>
              <a:t>As a result, the water supply becomes a breeding ground for organisms that can cause diseases such as dysentery, typhoid, and cholera.</a:t>
            </a:r>
          </a:p>
          <a:p>
            <a:pPr>
              <a:buClr>
                <a:srgbClr val="FFFFFF"/>
              </a:buClr>
            </a:pPr>
            <a:r>
              <a:rPr lang="en-US"/>
              <a:t>Many cities have populations that are doubling every 15 years, and water systems cannot be expanded fast enough to keep up with this growth.</a:t>
            </a:r>
          </a:p>
        </p:txBody>
      </p:sp>
    </p:spTree>
    <p:extLst>
      <p:ext uri="{BB962C8B-B14F-4D97-AF65-F5344CB8AC3E}">
        <p14:creationId xmlns:p14="http://schemas.microsoft.com/office/powerpoint/2010/main" val="327672696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2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362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36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0" y="1524000"/>
            <a:ext cx="5080000" cy="3810000"/>
          </a:xfrm>
          <a:prstGeom prst="rect">
            <a:avLst/>
          </a:prstGeom>
        </p:spPr>
      </p:pic>
    </p:spTree>
    <p:extLst>
      <p:ext uri="{BB962C8B-B14F-4D97-AF65-F5344CB8AC3E}">
        <p14:creationId xmlns:p14="http://schemas.microsoft.com/office/powerpoint/2010/main" val="11756562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533400"/>
            <a:ext cx="9144000" cy="5767946"/>
          </a:xfrm>
          <a:prstGeom prst="rect">
            <a:avLst/>
          </a:prstGeom>
        </p:spPr>
      </p:pic>
    </p:spTree>
    <p:extLst>
      <p:ext uri="{BB962C8B-B14F-4D97-AF65-F5344CB8AC3E}">
        <p14:creationId xmlns:p14="http://schemas.microsoft.com/office/powerpoint/2010/main" val="3409246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566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Impacts on Land</a:t>
            </a:r>
            <a:endParaRPr lang="en-US" b="0">
              <a:solidFill>
                <a:schemeClr val="bg1"/>
              </a:solidFill>
            </a:endParaRPr>
          </a:p>
        </p:txBody>
      </p:sp>
      <p:sp>
        <p:nvSpPr>
          <p:cNvPr id="126567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Growing populations may have a shortage of arable land.</a:t>
            </a:r>
          </a:p>
          <a:p>
            <a:pPr>
              <a:buClr>
                <a:srgbClr val="FFFFFF"/>
              </a:buClr>
            </a:pPr>
            <a:r>
              <a:rPr lang="en-US" b="1">
                <a:solidFill>
                  <a:srgbClr val="FFCC00"/>
                </a:solidFill>
              </a:rPr>
              <a:t>Arable land</a:t>
            </a:r>
            <a:r>
              <a:rPr lang="en-US"/>
              <a:t> is farmland that can be used to grow crops.</a:t>
            </a:r>
          </a:p>
          <a:p>
            <a:pPr>
              <a:buClr>
                <a:srgbClr val="FFFFFF"/>
              </a:buClr>
            </a:pPr>
            <a:r>
              <a:rPr lang="en-US"/>
              <a:t>Growing populations also make trade-offs between competing uses for land such as agriculture, housing, or natural habitats.</a:t>
            </a:r>
          </a:p>
          <a:p>
            <a:pPr>
              <a:buClr>
                <a:srgbClr val="FFFFFF"/>
              </a:buClr>
            </a:pPr>
            <a:endParaRPr lang="en-US"/>
          </a:p>
        </p:txBody>
      </p:sp>
    </p:spTree>
    <p:extLst>
      <p:ext uri="{BB962C8B-B14F-4D97-AF65-F5344CB8AC3E}">
        <p14:creationId xmlns:p14="http://schemas.microsoft.com/office/powerpoint/2010/main" val="12029725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56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56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56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5670"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771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Impacts on Land</a:t>
            </a:r>
            <a:endParaRPr lang="en-US" b="0"/>
          </a:p>
        </p:txBody>
      </p:sp>
      <p:sp>
        <p:nvSpPr>
          <p:cNvPr id="126771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a:t>For example, Egypt has a population of more than 69 million that depends on farming within the narrow Nile River valley.</a:t>
            </a:r>
          </a:p>
          <a:p>
            <a:pPr>
              <a:buClr>
                <a:srgbClr val="FFFFFF"/>
              </a:buClr>
            </a:pPr>
            <a:r>
              <a:rPr lang="en-US"/>
              <a:t>Most of the country is desert, and less than 4 percent of Egypt</a:t>
            </a:r>
            <a:r>
              <a:rPr lang="ja-JP" altLang="en-US"/>
              <a:t>’</a:t>
            </a:r>
            <a:r>
              <a:rPr lang="en-US"/>
              <a:t>s land is arable.</a:t>
            </a:r>
          </a:p>
          <a:p>
            <a:pPr>
              <a:buClr>
                <a:srgbClr val="FFFFFF"/>
              </a:buClr>
            </a:pPr>
            <a:r>
              <a:rPr lang="en-US"/>
              <a:t>The Nile River Valley is also where the jobs are located, and where most Egyptians live. They continue to build housing on what was once farmland, which reduces Egypt</a:t>
            </a:r>
            <a:r>
              <a:rPr lang="ja-JP" altLang="en-US"/>
              <a:t>’</a:t>
            </a:r>
            <a:r>
              <a:rPr lang="en-US"/>
              <a:t>s available arable land.</a:t>
            </a:r>
          </a:p>
        </p:txBody>
      </p:sp>
    </p:spTree>
    <p:extLst>
      <p:ext uri="{BB962C8B-B14F-4D97-AF65-F5344CB8AC3E}">
        <p14:creationId xmlns:p14="http://schemas.microsoft.com/office/powerpoint/2010/main" val="25279090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77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77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77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7718"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2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Studying Human Populations</a:t>
            </a:r>
            <a:endParaRPr lang="en-US" b="0"/>
          </a:p>
        </p:txBody>
      </p:sp>
      <p:sp>
        <p:nvSpPr>
          <p:cNvPr id="120832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Countries with similar population trends are often grouped into two general categories: developed and developing countries.</a:t>
            </a:r>
          </a:p>
          <a:p>
            <a:pPr>
              <a:buClr>
                <a:srgbClr val="FFFFFF"/>
              </a:buClr>
            </a:pPr>
            <a:r>
              <a:rPr lang="en-US" dirty="0">
                <a:solidFill>
                  <a:srgbClr val="FFD24B"/>
                </a:solidFill>
              </a:rPr>
              <a:t>Developed countries have higher average incomes, slower population growth, diverse industrial economies, and stronger social support systems.</a:t>
            </a:r>
          </a:p>
          <a:p>
            <a:pPr>
              <a:buClr>
                <a:srgbClr val="FFFFFF"/>
              </a:buClr>
            </a:pPr>
            <a:r>
              <a:rPr lang="en-US" dirty="0">
                <a:solidFill>
                  <a:srgbClr val="FFD24B"/>
                </a:solidFill>
              </a:rPr>
              <a:t>Developing countries have lower average incomes, simple and agriculture-based economics, and rapid population growth.</a:t>
            </a:r>
          </a:p>
        </p:txBody>
      </p:sp>
    </p:spTree>
    <p:extLst>
      <p:ext uri="{BB962C8B-B14F-4D97-AF65-F5344CB8AC3E}">
        <p14:creationId xmlns:p14="http://schemas.microsoft.com/office/powerpoint/2010/main" val="35092169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083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08326">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08326">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083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26"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71600" y="0"/>
            <a:ext cx="6377940" cy="6858000"/>
          </a:xfrm>
          <a:prstGeom prst="rect">
            <a:avLst/>
          </a:prstGeom>
        </p:spPr>
      </p:pic>
    </p:spTree>
    <p:extLst>
      <p:ext uri="{BB962C8B-B14F-4D97-AF65-F5344CB8AC3E}">
        <p14:creationId xmlns:p14="http://schemas.microsoft.com/office/powerpoint/2010/main" val="325408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65"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Impacts on Land</a:t>
            </a:r>
            <a:endParaRPr lang="en-US" b="0"/>
          </a:p>
        </p:txBody>
      </p:sp>
      <p:sp>
        <p:nvSpPr>
          <p:cNvPr id="1269766"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b="1">
                <a:solidFill>
                  <a:srgbClr val="FFCC00"/>
                </a:solidFill>
              </a:rPr>
              <a:t>Urbanization</a:t>
            </a:r>
            <a:r>
              <a:rPr lang="en-US" b="1"/>
              <a:t> </a:t>
            </a:r>
            <a:r>
              <a:rPr lang="en-US"/>
              <a:t>is an increase in the ratio or density of people living in urban areas rather than in rural areas.</a:t>
            </a:r>
          </a:p>
          <a:p>
            <a:pPr>
              <a:buClr>
                <a:srgbClr val="FFFFFF"/>
              </a:buClr>
            </a:pPr>
            <a:r>
              <a:rPr lang="en-US"/>
              <a:t>People often find work in the cities but move into suburban areas around the cities.</a:t>
            </a:r>
          </a:p>
          <a:p>
            <a:pPr>
              <a:buClr>
                <a:srgbClr val="FFFFFF"/>
              </a:buClr>
            </a:pPr>
            <a:r>
              <a:rPr lang="en-US"/>
              <a:t>This suburban sprawl leads to traffic jams, inadequate infrastructure, and reduction of land for farms, ranches, and wildlife habitat. Meanwhile, housing within cities becomes more costly, more dense, and in shorter supply.</a:t>
            </a:r>
          </a:p>
        </p:txBody>
      </p:sp>
    </p:spTree>
    <p:extLst>
      <p:ext uri="{BB962C8B-B14F-4D97-AF65-F5344CB8AC3E}">
        <p14:creationId xmlns:p14="http://schemas.microsoft.com/office/powerpoint/2010/main" val="6110033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97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976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697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6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54100" y="381000"/>
            <a:ext cx="7035800" cy="6096000"/>
          </a:xfrm>
          <a:prstGeom prst="rect">
            <a:avLst/>
          </a:prstGeom>
        </p:spPr>
      </p:pic>
    </p:spTree>
    <p:extLst>
      <p:ext uri="{BB962C8B-B14F-4D97-AF65-F5344CB8AC3E}">
        <p14:creationId xmlns:p14="http://schemas.microsoft.com/office/powerpoint/2010/main" val="574447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1814"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a:t>Not every country in the world is progressing through each stage of demographic transition. </a:t>
            </a:r>
          </a:p>
          <a:p>
            <a:pPr>
              <a:buClr>
                <a:srgbClr val="FFFFFF"/>
              </a:buClr>
            </a:pPr>
            <a:r>
              <a:rPr lang="en-US"/>
              <a:t>Some countries now have modern industries, but incomes remain low. A few countries have achieved stable and educated populations with little industrialization.</a:t>
            </a:r>
          </a:p>
          <a:p>
            <a:pPr>
              <a:buClr>
                <a:srgbClr val="FFFFFF"/>
              </a:buClr>
            </a:pPr>
            <a:r>
              <a:rPr lang="en-US"/>
              <a:t>Some countries seem to remain in the second stage and are unable to make enough educational and economic gains to reduce birth rates and move into the third stage.</a:t>
            </a:r>
          </a:p>
        </p:txBody>
      </p:sp>
      <p:sp>
        <p:nvSpPr>
          <p:cNvPr id="1271817" name="Rectangle 9"/>
          <p:cNvSpPr>
            <a:spLocks noGrp="1" noChangeArrowheads="1"/>
          </p:cNvSpPr>
          <p:nvPr>
            <p:ph type="title"/>
          </p:nvPr>
        </p:nvSpPr>
        <p:spPr>
          <a:noFill/>
        </p:spPr>
        <p:txBody>
          <a:bodyPr>
            <a:normAutofit fontScale="90000"/>
          </a:bodyPr>
          <a:lstStyle/>
          <a:p>
            <a:r>
              <a:rPr lang="en-US"/>
              <a:t>A Demographically Diverse World</a:t>
            </a:r>
          </a:p>
        </p:txBody>
      </p:sp>
    </p:spTree>
    <p:extLst>
      <p:ext uri="{BB962C8B-B14F-4D97-AF65-F5344CB8AC3E}">
        <p14:creationId xmlns:p14="http://schemas.microsoft.com/office/powerpoint/2010/main" val="2289128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18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181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18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814"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3862"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20000"/>
          </a:bodyPr>
          <a:lstStyle/>
          <a:p>
            <a:pPr>
              <a:buClr>
                <a:srgbClr val="FFFFFF"/>
              </a:buClr>
            </a:pPr>
            <a:r>
              <a:rPr lang="en-US"/>
              <a:t>In recent years, the international community has begun to focus on the least developed countries.</a:t>
            </a:r>
          </a:p>
          <a:p>
            <a:pPr>
              <a:buClr>
                <a:srgbClr val="FFFFFF"/>
              </a:buClr>
            </a:pPr>
            <a:r>
              <a:rPr lang="en-US" b="1">
                <a:solidFill>
                  <a:srgbClr val="FFCC00"/>
                </a:solidFill>
              </a:rPr>
              <a:t>Least developed countries</a:t>
            </a:r>
            <a:r>
              <a:rPr lang="en-US"/>
              <a:t> are countries that have been identified by the united Nations as showing the fewest signs of development in terms of income, human resources, and economic diversity.</a:t>
            </a:r>
          </a:p>
          <a:p>
            <a:pPr>
              <a:buClr>
                <a:srgbClr val="FFFFFF"/>
              </a:buClr>
            </a:pPr>
            <a:r>
              <a:rPr lang="en-US"/>
              <a:t>These countries may be given priority for foreign aid and development programs to address their population and environmental problems.</a:t>
            </a:r>
          </a:p>
        </p:txBody>
      </p:sp>
      <p:sp>
        <p:nvSpPr>
          <p:cNvPr id="1273865" name="Rectangle 9"/>
          <p:cNvSpPr>
            <a:spLocks noGrp="1" noChangeArrowheads="1"/>
          </p:cNvSpPr>
          <p:nvPr>
            <p:ph type="title"/>
          </p:nvPr>
        </p:nvSpPr>
        <p:spPr>
          <a:noFill/>
        </p:spPr>
        <p:txBody>
          <a:bodyPr>
            <a:normAutofit fontScale="90000"/>
          </a:bodyPr>
          <a:lstStyle/>
          <a:p>
            <a:r>
              <a:rPr lang="en-US"/>
              <a:t>A Demographically Diverse World</a:t>
            </a:r>
          </a:p>
        </p:txBody>
      </p:sp>
    </p:spTree>
    <p:extLst>
      <p:ext uri="{BB962C8B-B14F-4D97-AF65-F5344CB8AC3E}">
        <p14:creationId xmlns:p14="http://schemas.microsoft.com/office/powerpoint/2010/main" val="40722947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38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38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386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62" grpId="0" build="p"/>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591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dirty="0"/>
              <a:t>Populations are still growing rapidly in less developed countries, with most of the </a:t>
            </a:r>
            <a:r>
              <a:rPr lang="en-US" dirty="0" smtClean="0"/>
              <a:t>world’s </a:t>
            </a:r>
            <a:r>
              <a:rPr lang="en-US" dirty="0"/>
              <a:t>population now within Asia.</a:t>
            </a:r>
          </a:p>
        </p:txBody>
      </p:sp>
      <p:pic>
        <p:nvPicPr>
          <p:cNvPr id="1275916" name="Picture 12" descr="09_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226491"/>
            <a:ext cx="5248275" cy="3076575"/>
          </a:xfrm>
          <a:prstGeom prst="rect">
            <a:avLst/>
          </a:prstGeom>
          <a:noFill/>
          <a:extLst>
            <a:ext uri="{909E8E84-426E-40dd-AFC4-6F175D3DCCD1}">
              <a14:hiddenFill xmlns:a14="http://schemas.microsoft.com/office/drawing/2010/main">
                <a:solidFill>
                  <a:srgbClr val="FFFFFF"/>
                </a:solidFill>
              </a14:hiddenFill>
            </a:ext>
          </a:extLst>
        </p:spPr>
      </p:pic>
      <p:sp>
        <p:nvSpPr>
          <p:cNvPr id="1275918" name="Rectangle 14"/>
          <p:cNvSpPr>
            <a:spLocks noGrp="1" noChangeArrowheads="1"/>
          </p:cNvSpPr>
          <p:nvPr>
            <p:ph type="title"/>
          </p:nvPr>
        </p:nvSpPr>
        <p:spPr>
          <a:noFill/>
          <a:ln/>
        </p:spPr>
        <p:txBody>
          <a:bodyPr>
            <a:normAutofit fontScale="90000"/>
          </a:bodyPr>
          <a:lstStyle/>
          <a:p>
            <a:r>
              <a:rPr lang="en-US"/>
              <a:t>A Demographically Diverse World</a:t>
            </a:r>
          </a:p>
        </p:txBody>
      </p:sp>
    </p:spTree>
    <p:extLst>
      <p:ext uri="{BB962C8B-B14F-4D97-AF65-F5344CB8AC3E}">
        <p14:creationId xmlns:p14="http://schemas.microsoft.com/office/powerpoint/2010/main" val="26833147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759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75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77958" name="Rectangle 6"/>
          <p:cNvSpPr>
            <a:spLocks noChangeArrowheads="1"/>
          </p:cNvSpPr>
          <p:nvPr>
            <p:ph type="body" idx="1"/>
          </p:nvPr>
        </p:nvSpPr>
        <p:spPr>
          <a:xfrm>
            <a:off x="428625" y="1896718"/>
            <a:ext cx="8434388"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Today, less developed countries face the likelihood that continued population growth will prevent them from imitating the development of the </a:t>
            </a:r>
            <a:r>
              <a:rPr lang="en-US" dirty="0" smtClean="0"/>
              <a:t>world’s </a:t>
            </a:r>
            <a:r>
              <a:rPr lang="en-US" dirty="0"/>
              <a:t>economic leaders.</a:t>
            </a:r>
          </a:p>
          <a:p>
            <a:pPr>
              <a:buClr>
                <a:srgbClr val="FFFFFF"/>
              </a:buClr>
            </a:pPr>
            <a:r>
              <a:rPr lang="en-US" dirty="0"/>
              <a:t>Countries such as China, Thailand, and India have created campaigns to reduce the fertility rates of their citizens.</a:t>
            </a:r>
          </a:p>
          <a:p>
            <a:pPr>
              <a:buClr>
                <a:srgbClr val="FFFFFF"/>
              </a:buClr>
            </a:pPr>
            <a:r>
              <a:rPr lang="en-US" dirty="0"/>
              <a:t>These campaigns include public advertising, family planning programs, economic incentives, or legal punishment.</a:t>
            </a:r>
          </a:p>
        </p:txBody>
      </p:sp>
      <p:sp>
        <p:nvSpPr>
          <p:cNvPr id="1277961" name="Rectangle 9"/>
          <p:cNvSpPr>
            <a:spLocks noGrp="1" noChangeArrowheads="1"/>
          </p:cNvSpPr>
          <p:nvPr>
            <p:ph type="title"/>
          </p:nvPr>
        </p:nvSpPr>
        <p:spPr>
          <a:xfrm>
            <a:off x="455613" y="684213"/>
            <a:ext cx="8229600" cy="731837"/>
          </a:xfrm>
          <a:noFill/>
        </p:spPr>
        <p:txBody>
          <a:bodyPr>
            <a:normAutofit fontScale="90000"/>
          </a:bodyPr>
          <a:lstStyle/>
          <a:p>
            <a:r>
              <a:rPr lang="en-US"/>
              <a:t>Managing</a:t>
            </a:r>
            <a:r>
              <a:rPr lang="en-US">
                <a:solidFill>
                  <a:schemeClr val="bg1"/>
                </a:solidFill>
              </a:rPr>
              <a:t> </a:t>
            </a:r>
            <a:r>
              <a:rPr lang="en-US"/>
              <a:t>Development and Population Growth</a:t>
            </a:r>
          </a:p>
        </p:txBody>
      </p:sp>
    </p:spTree>
    <p:extLst>
      <p:ext uri="{BB962C8B-B14F-4D97-AF65-F5344CB8AC3E}">
        <p14:creationId xmlns:p14="http://schemas.microsoft.com/office/powerpoint/2010/main" val="122487184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79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779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795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7958"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901700"/>
            <a:ext cx="9144000" cy="5045273"/>
          </a:xfrm>
          <a:prstGeom prst="rect">
            <a:avLst/>
          </a:prstGeom>
        </p:spPr>
      </p:pic>
    </p:spTree>
    <p:extLst>
      <p:ext uri="{BB962C8B-B14F-4D97-AF65-F5344CB8AC3E}">
        <p14:creationId xmlns:p14="http://schemas.microsoft.com/office/powerpoint/2010/main" val="19019629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06" name="Rectangle 6"/>
          <p:cNvSpPr>
            <a:spLocks noChangeArrowheads="1"/>
          </p:cNvSpPr>
          <p:nvPr>
            <p:ph type="body" idx="1"/>
          </p:nvPr>
        </p:nvSpPr>
        <p:spPr>
          <a:xfrm>
            <a:off x="428625" y="197255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dirty="0"/>
              <a:t>In 1994, the United Nations held the International Conference on Population and Development (ICPD), </a:t>
            </a:r>
          </a:p>
          <a:p>
            <a:pPr>
              <a:buClr>
                <a:srgbClr val="FFFFFF"/>
              </a:buClr>
            </a:pPr>
            <a:r>
              <a:rPr lang="en-US" dirty="0"/>
              <a:t>It involved debates about the relationships between population, development, and the environment.</a:t>
            </a:r>
          </a:p>
          <a:p>
            <a:pPr>
              <a:buClr>
                <a:srgbClr val="FFFFFF"/>
              </a:buClr>
            </a:pPr>
            <a:r>
              <a:rPr lang="en-US" dirty="0"/>
              <a:t>Many countries favor stabilizing population growth through investments in development, especially through improvements in women</a:t>
            </a:r>
            <a:r>
              <a:rPr lang="ja-JP" altLang="en-US" dirty="0"/>
              <a:t>’</a:t>
            </a:r>
            <a:r>
              <a:rPr lang="en-US" dirty="0"/>
              <a:t>s status.</a:t>
            </a:r>
          </a:p>
        </p:txBody>
      </p:sp>
      <p:sp>
        <p:nvSpPr>
          <p:cNvPr id="1280009" name="Rectangle 9"/>
          <p:cNvSpPr>
            <a:spLocks noGrp="1" noChangeArrowheads="1"/>
          </p:cNvSpPr>
          <p:nvPr>
            <p:ph type="title"/>
          </p:nvPr>
        </p:nvSpPr>
        <p:spPr>
          <a:xfrm>
            <a:off x="455613" y="684213"/>
            <a:ext cx="8229600" cy="731837"/>
          </a:xfrm>
          <a:noFill/>
        </p:spPr>
        <p:txBody>
          <a:bodyPr>
            <a:normAutofit fontScale="90000"/>
          </a:bodyPr>
          <a:lstStyle/>
          <a:p>
            <a:r>
              <a:rPr lang="en-US"/>
              <a:t>Managing Development and Population Growth</a:t>
            </a:r>
          </a:p>
        </p:txBody>
      </p:sp>
    </p:spTree>
    <p:extLst>
      <p:ext uri="{BB962C8B-B14F-4D97-AF65-F5344CB8AC3E}">
        <p14:creationId xmlns:p14="http://schemas.microsoft.com/office/powerpoint/2010/main" val="23749761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0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06" grpId="0" build="p"/>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1336" name="Rectangle 8"/>
          <p:cNvSpPr>
            <a:spLocks noGrp="1" noChangeArrowheads="1"/>
          </p:cNvSpPr>
          <p:nvPr>
            <p:ph type="title"/>
          </p:nvPr>
        </p:nvSpPr>
        <p:spPr/>
        <p:txBody>
          <a:bodyPr/>
          <a:lstStyle/>
          <a:p>
            <a:r>
              <a:rPr lang="en-US"/>
              <a:t>ICPD Goals for 2015</a:t>
            </a:r>
          </a:p>
        </p:txBody>
      </p:sp>
      <p:pic>
        <p:nvPicPr>
          <p:cNvPr id="1251338" name="Picture 10" descr="09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1447800"/>
            <a:ext cx="56134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08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35100"/>
            <a:ext cx="9144000" cy="3973349"/>
          </a:xfrm>
          <a:prstGeom prst="rect">
            <a:avLst/>
          </a:prstGeom>
        </p:spPr>
      </p:pic>
    </p:spTree>
    <p:extLst>
      <p:ext uri="{BB962C8B-B14F-4D97-AF65-F5344CB8AC3E}">
        <p14:creationId xmlns:p14="http://schemas.microsoft.com/office/powerpoint/2010/main" val="24836634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2054"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With these goals, worldwide fertility rates are dropping as shown below.</a:t>
            </a:r>
          </a:p>
        </p:txBody>
      </p:sp>
      <p:sp>
        <p:nvSpPr>
          <p:cNvPr id="1282058" name="Rectangle 10"/>
          <p:cNvSpPr>
            <a:spLocks noGrp="1" noChangeArrowheads="1"/>
          </p:cNvSpPr>
          <p:nvPr>
            <p:ph type="title"/>
          </p:nvPr>
        </p:nvSpPr>
        <p:spPr/>
        <p:txBody>
          <a:bodyPr>
            <a:normAutofit fontScale="90000"/>
          </a:bodyPr>
          <a:lstStyle/>
          <a:p>
            <a:r>
              <a:rPr lang="en-US"/>
              <a:t>Managing Development and Population</a:t>
            </a:r>
          </a:p>
        </p:txBody>
      </p:sp>
      <p:pic>
        <p:nvPicPr>
          <p:cNvPr id="1282060" name="Picture 12" descr="09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8788" y="2874434"/>
            <a:ext cx="5757862" cy="342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432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205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843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Growth Is Slowing</a:t>
            </a:r>
            <a:endParaRPr lang="en-US" b="0"/>
          </a:p>
        </p:txBody>
      </p:sp>
      <p:sp>
        <p:nvSpPr>
          <p:cNvPr id="129843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a:bodyPr>
          <a:lstStyle/>
          <a:p>
            <a:pPr>
              <a:buClr>
                <a:srgbClr val="FFFFFF"/>
              </a:buClr>
            </a:pPr>
            <a:r>
              <a:rPr lang="en-US"/>
              <a:t>Fertility rates have declined in both more-developed and less-developed regions. </a:t>
            </a:r>
          </a:p>
          <a:p>
            <a:pPr>
              <a:buClr>
                <a:srgbClr val="FFFFFF"/>
              </a:buClr>
            </a:pPr>
            <a:r>
              <a:rPr lang="en-US"/>
              <a:t>Demographers predict that this trend will continue and that worldwide population growth will be slower this century than the last century.</a:t>
            </a:r>
          </a:p>
          <a:p>
            <a:pPr>
              <a:buClr>
                <a:srgbClr val="FFFFFF"/>
              </a:buClr>
            </a:pPr>
            <a:r>
              <a:rPr lang="en-US"/>
              <a:t>If current trends continue, most countries will have replacement level fertility rates by 2050. If so, world population growth would eventually stop.</a:t>
            </a:r>
          </a:p>
          <a:p>
            <a:pPr>
              <a:buClr>
                <a:srgbClr val="FFFFFF"/>
              </a:buClr>
            </a:pPr>
            <a:endParaRPr lang="en-US"/>
          </a:p>
        </p:txBody>
      </p:sp>
    </p:spTree>
    <p:extLst>
      <p:ext uri="{BB962C8B-B14F-4D97-AF65-F5344CB8AC3E}">
        <p14:creationId xmlns:p14="http://schemas.microsoft.com/office/powerpoint/2010/main" val="2692990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984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84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984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8438"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6149"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Projections to 2050</a:t>
            </a:r>
            <a:endParaRPr lang="en-US" b="0"/>
          </a:p>
        </p:txBody>
      </p:sp>
      <p:sp>
        <p:nvSpPr>
          <p:cNvPr id="1286150"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Looking at the graph below, most demographers predict the medium growth rate, and a world population of 9 billion in 2050.</a:t>
            </a:r>
          </a:p>
        </p:txBody>
      </p:sp>
      <p:pic>
        <p:nvPicPr>
          <p:cNvPr id="1286155" name="Picture 11" descr="09_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4088" y="3388508"/>
            <a:ext cx="4781550" cy="296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909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61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86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0374"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a:t>The human population underwent exponential growth in the 1800s, meaning that the population growth rates increased during each decade.</a:t>
            </a:r>
          </a:p>
          <a:p>
            <a:pPr>
              <a:buClr>
                <a:srgbClr val="FFFFFF"/>
              </a:buClr>
            </a:pPr>
            <a:r>
              <a:rPr lang="en-US"/>
              <a:t>These increases were mostly due to increases in food production and improvements in hygiene that came with the industrial and scientific revolution.</a:t>
            </a:r>
          </a:p>
          <a:p>
            <a:pPr>
              <a:buClr>
                <a:srgbClr val="FFFFFF"/>
              </a:buClr>
            </a:pPr>
            <a:r>
              <a:rPr lang="en-US"/>
              <a:t>However, it is unlikely that the Earth can sustain this growth for much longer.</a:t>
            </a:r>
          </a:p>
        </p:txBody>
      </p:sp>
      <p:sp>
        <p:nvSpPr>
          <p:cNvPr id="1210377" name="Rectangle 9"/>
          <p:cNvSpPr>
            <a:spLocks noGrp="1" noChangeArrowheads="1"/>
          </p:cNvSpPr>
          <p:nvPr>
            <p:ph type="title"/>
          </p:nvPr>
        </p:nvSpPr>
        <p:spPr/>
        <p:txBody>
          <a:bodyPr>
            <a:normAutofit fontScale="90000"/>
          </a:bodyPr>
          <a:lstStyle/>
          <a:p>
            <a:r>
              <a:rPr lang="en-US"/>
              <a:t>The Human Population Over Time</a:t>
            </a:r>
          </a:p>
        </p:txBody>
      </p:sp>
    </p:spTree>
    <p:extLst>
      <p:ext uri="{BB962C8B-B14F-4D97-AF65-F5344CB8AC3E}">
        <p14:creationId xmlns:p14="http://schemas.microsoft.com/office/powerpoint/2010/main" val="38192003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03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03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037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03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4595" name="Rectangle 3"/>
          <p:cNvSpPr>
            <a:spLocks noGrp="1" noChangeArrowheads="1"/>
          </p:cNvSpPr>
          <p:nvPr>
            <p:ph type="title"/>
          </p:nvPr>
        </p:nvSpPr>
        <p:spPr>
          <a:noFill/>
          <a:ln/>
        </p:spPr>
        <p:txBody>
          <a:bodyPr/>
          <a:lstStyle/>
          <a:p>
            <a:r>
              <a:rPr lang="en-US"/>
              <a:t>World Population Over Time</a:t>
            </a:r>
          </a:p>
        </p:txBody>
      </p:sp>
      <p:pic>
        <p:nvPicPr>
          <p:cNvPr id="1134600" name="Picture 8" descr="09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85925"/>
            <a:ext cx="8148637" cy="384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12289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2421"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Age Structure</a:t>
            </a:r>
            <a:endParaRPr lang="en-US" b="0"/>
          </a:p>
        </p:txBody>
      </p:sp>
      <p:sp>
        <p:nvSpPr>
          <p:cNvPr id="1212422"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normAutofit fontScale="92500" lnSpcReduction="10000"/>
          </a:bodyPr>
          <a:lstStyle/>
          <a:p>
            <a:pPr>
              <a:buClr>
                <a:srgbClr val="FFFFFF"/>
              </a:buClr>
            </a:pPr>
            <a:r>
              <a:rPr lang="en-US" b="1" dirty="0">
                <a:solidFill>
                  <a:srgbClr val="FFCC00"/>
                </a:solidFill>
              </a:rPr>
              <a:t>Age structure</a:t>
            </a:r>
            <a:r>
              <a:rPr lang="en-US" b="1" dirty="0"/>
              <a:t> </a:t>
            </a:r>
            <a:r>
              <a:rPr lang="en-US" dirty="0"/>
              <a:t>is the classification of members of a population into groups according to age or the distribution of members of a population in terms of age groups and helps demographers make predictions.</a:t>
            </a:r>
          </a:p>
          <a:p>
            <a:pPr>
              <a:buClr>
                <a:srgbClr val="FFFFFF"/>
              </a:buClr>
            </a:pPr>
            <a:r>
              <a:rPr lang="en-US" dirty="0">
                <a:solidFill>
                  <a:srgbClr val="FFD24B"/>
                </a:solidFill>
              </a:rPr>
              <a:t>Countries that have high rates of growth usually have more young people than older people.</a:t>
            </a:r>
          </a:p>
          <a:p>
            <a:pPr>
              <a:buClr>
                <a:srgbClr val="FFFFFF"/>
              </a:buClr>
            </a:pPr>
            <a:r>
              <a:rPr lang="en-US" dirty="0">
                <a:solidFill>
                  <a:srgbClr val="FFD24B"/>
                </a:solidFill>
              </a:rPr>
              <a:t>In contrast, countries that have slow growth or no growth usually have an even distribution of ages in the population. </a:t>
            </a:r>
          </a:p>
        </p:txBody>
      </p:sp>
    </p:spTree>
    <p:extLst>
      <p:ext uri="{BB962C8B-B14F-4D97-AF65-F5344CB8AC3E}">
        <p14:creationId xmlns:p14="http://schemas.microsoft.com/office/powerpoint/2010/main" val="98473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242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242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242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124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242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6517" name="Rectangle 5"/>
          <p:cNvSpPr>
            <a:spLocks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t>Age Structure</a:t>
            </a:r>
            <a:endParaRPr lang="en-US" b="0"/>
          </a:p>
        </p:txBody>
      </p:sp>
      <p:sp>
        <p:nvSpPr>
          <p:cNvPr id="1216518" name="Rectangle 6"/>
          <p:cNvSpPr>
            <a:spLocks noChangeArrowheads="1"/>
          </p:cNvSpPr>
          <p:nvPr>
            <p:ph type="body" idx="1"/>
          </p:nvPr>
        </p:nvSpPr>
        <p:spPr>
          <a:xfrm>
            <a:off x="428625" y="1498600"/>
            <a:ext cx="8229600" cy="43434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pPr>
              <a:buClr>
                <a:srgbClr val="FFFFFF"/>
              </a:buClr>
            </a:pPr>
            <a:r>
              <a:rPr lang="en-US"/>
              <a:t>Age structure can be graphed in a population pyramid, a type of double sided bar graph.</a:t>
            </a:r>
          </a:p>
          <a:p>
            <a:pPr>
              <a:buClr>
                <a:srgbClr val="FFFFFF"/>
              </a:buClr>
            </a:pPr>
            <a:r>
              <a:rPr lang="en-US"/>
              <a:t>The figure on the following slide shows typical age structures for countries that have different rates of growth.</a:t>
            </a:r>
          </a:p>
          <a:p>
            <a:pPr>
              <a:buClr>
                <a:srgbClr val="FFFFFF"/>
              </a:buClr>
            </a:pPr>
            <a:endParaRPr lang="en-US"/>
          </a:p>
        </p:txBody>
      </p:sp>
    </p:spTree>
    <p:extLst>
      <p:ext uri="{BB962C8B-B14F-4D97-AF65-F5344CB8AC3E}">
        <p14:creationId xmlns:p14="http://schemas.microsoft.com/office/powerpoint/2010/main" val="1846957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65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165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8"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22</TotalTime>
  <Words>2187</Words>
  <Application>Microsoft Macintosh PowerPoint</Application>
  <PresentationFormat>On-screen Show (4:3)</PresentationFormat>
  <Paragraphs>135</Paragraphs>
  <Slides>52</Slides>
  <Notes>41</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Technic</vt:lpstr>
      <vt:lpstr>Chapter 9: Studying Human Populations</vt:lpstr>
      <vt:lpstr>Studying Human Populations</vt:lpstr>
      <vt:lpstr>PowerPoint Presentation</vt:lpstr>
      <vt:lpstr>Studying Human Populations</vt:lpstr>
      <vt:lpstr>PowerPoint Presentation</vt:lpstr>
      <vt:lpstr>The Human Population Over Time</vt:lpstr>
      <vt:lpstr>World Population Over Time</vt:lpstr>
      <vt:lpstr>Age Structure</vt:lpstr>
      <vt:lpstr>Age Structure</vt:lpstr>
      <vt:lpstr>Age-Structure Diagrams</vt:lpstr>
      <vt:lpstr>Survivorship</vt:lpstr>
      <vt:lpstr>Survivorship</vt:lpstr>
      <vt:lpstr>Survivorship</vt:lpstr>
      <vt:lpstr>Fertility Rates</vt:lpstr>
      <vt:lpstr>Fertility Rates</vt:lpstr>
      <vt:lpstr>Fertility Rates</vt:lpstr>
      <vt:lpstr>Migration</vt:lpstr>
      <vt:lpstr>Migration</vt:lpstr>
      <vt:lpstr>Declining Death Rates</vt:lpstr>
      <vt:lpstr>Life Expectancy</vt:lpstr>
      <vt:lpstr>Life Expectancy</vt:lpstr>
      <vt:lpstr>The Demographic Transition</vt:lpstr>
      <vt:lpstr>Stages of the Transition</vt:lpstr>
      <vt:lpstr>Stages of the Transition</vt:lpstr>
      <vt:lpstr>Stages of the Transition</vt:lpstr>
      <vt:lpstr>Women and Fertility</vt:lpstr>
      <vt:lpstr>PowerPoint Presentation</vt:lpstr>
      <vt:lpstr>Women and Fertility</vt:lpstr>
      <vt:lpstr>Changing Population Trends</vt:lpstr>
      <vt:lpstr>PowerPoint Presentation</vt:lpstr>
      <vt:lpstr>Problems of Rapid Growth</vt:lpstr>
      <vt:lpstr>A Shortage of Fuelwood</vt:lpstr>
      <vt:lpstr>A Shortage of Fuelwood</vt:lpstr>
      <vt:lpstr>PowerPoint Presentation</vt:lpstr>
      <vt:lpstr>Unsafe Water</vt:lpstr>
      <vt:lpstr>PowerPoint Presentation</vt:lpstr>
      <vt:lpstr>PowerPoint Presentation</vt:lpstr>
      <vt:lpstr>Impacts on Land</vt:lpstr>
      <vt:lpstr>Impacts on Land</vt:lpstr>
      <vt:lpstr>PowerPoint Presentation</vt:lpstr>
      <vt:lpstr>Impacts on Land</vt:lpstr>
      <vt:lpstr>PowerPoint Presentation</vt:lpstr>
      <vt:lpstr>A Demographically Diverse World</vt:lpstr>
      <vt:lpstr>A Demographically Diverse World</vt:lpstr>
      <vt:lpstr>A Demographically Diverse World</vt:lpstr>
      <vt:lpstr>Managing Development and Population Growth</vt:lpstr>
      <vt:lpstr>PowerPoint Presentation</vt:lpstr>
      <vt:lpstr>Managing Development and Population Growth</vt:lpstr>
      <vt:lpstr>ICPD Goals for 2015</vt:lpstr>
      <vt:lpstr>Managing Development and Population</vt:lpstr>
      <vt:lpstr>Growth Is Slowing</vt:lpstr>
      <vt:lpstr>Projections to 2050</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 Studying Human Populations</dc:title>
  <dc:creator>Crystal Stawiery</dc:creator>
  <cp:lastModifiedBy>Crystal Stawiery</cp:lastModifiedBy>
  <cp:revision>3</cp:revision>
  <dcterms:created xsi:type="dcterms:W3CDTF">2014-06-11T16:02:13Z</dcterms:created>
  <dcterms:modified xsi:type="dcterms:W3CDTF">2014-06-11T16:25:06Z</dcterms:modified>
</cp:coreProperties>
</file>