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5"/>
  </p:notesMasterIdLst>
  <p:sldIdLst>
    <p:sldId id="256" r:id="rId2"/>
    <p:sldId id="257" r:id="rId3"/>
    <p:sldId id="293" r:id="rId4"/>
    <p:sldId id="258" r:id="rId5"/>
    <p:sldId id="294" r:id="rId6"/>
    <p:sldId id="259" r:id="rId7"/>
    <p:sldId id="260" r:id="rId8"/>
    <p:sldId id="261" r:id="rId9"/>
    <p:sldId id="262" r:id="rId10"/>
    <p:sldId id="296" r:id="rId11"/>
    <p:sldId id="263" r:id="rId12"/>
    <p:sldId id="264" r:id="rId13"/>
    <p:sldId id="265" r:id="rId14"/>
    <p:sldId id="297" r:id="rId15"/>
    <p:sldId id="266" r:id="rId16"/>
    <p:sldId id="267" r:id="rId17"/>
    <p:sldId id="268" r:id="rId18"/>
    <p:sldId id="269" r:id="rId19"/>
    <p:sldId id="270" r:id="rId20"/>
    <p:sldId id="271" r:id="rId21"/>
    <p:sldId id="298" r:id="rId22"/>
    <p:sldId id="272" r:id="rId23"/>
    <p:sldId id="273" r:id="rId24"/>
    <p:sldId id="274" r:id="rId25"/>
    <p:sldId id="275" r:id="rId26"/>
    <p:sldId id="299" r:id="rId27"/>
    <p:sldId id="276" r:id="rId28"/>
    <p:sldId id="300" r:id="rId29"/>
    <p:sldId id="277" r:id="rId30"/>
    <p:sldId id="301" r:id="rId31"/>
    <p:sldId id="278" r:id="rId32"/>
    <p:sldId id="279" r:id="rId33"/>
    <p:sldId id="309" r:id="rId34"/>
    <p:sldId id="280" r:id="rId35"/>
    <p:sldId id="281" r:id="rId36"/>
    <p:sldId id="302" r:id="rId37"/>
    <p:sldId id="282" r:id="rId38"/>
    <p:sldId id="283" r:id="rId39"/>
    <p:sldId id="284" r:id="rId40"/>
    <p:sldId id="285" r:id="rId41"/>
    <p:sldId id="303" r:id="rId42"/>
    <p:sldId id="286" r:id="rId43"/>
    <p:sldId id="287" r:id="rId44"/>
    <p:sldId id="288" r:id="rId45"/>
    <p:sldId id="289" r:id="rId46"/>
    <p:sldId id="304" r:id="rId47"/>
    <p:sldId id="305" r:id="rId48"/>
    <p:sldId id="290" r:id="rId49"/>
    <p:sldId id="306" r:id="rId50"/>
    <p:sldId id="291" r:id="rId51"/>
    <p:sldId id="307" r:id="rId52"/>
    <p:sldId id="292" r:id="rId53"/>
    <p:sldId id="308"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19FEC-6F2B-4C4B-AC18-71E83E4144F3}" type="datetimeFigureOut">
              <a:rPr lang="en-US" smtClean="0"/>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3A38C9-6DFD-4444-929B-56852F8E0E37}" type="slidenum">
              <a:rPr lang="en-US" smtClean="0"/>
              <a:t>‹#›</a:t>
            </a:fld>
            <a:endParaRPr lang="en-US"/>
          </a:p>
        </p:txBody>
      </p:sp>
    </p:spTree>
    <p:extLst>
      <p:ext uri="{BB962C8B-B14F-4D97-AF65-F5344CB8AC3E}">
        <p14:creationId xmlns:p14="http://schemas.microsoft.com/office/powerpoint/2010/main" val="1038136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005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267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2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862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3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08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3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4609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34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956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35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77730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36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618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39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8286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43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824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45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8334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47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527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10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7931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49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047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52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90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54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8294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41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154566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56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103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60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3094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62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002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64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9784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66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6362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58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50215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12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8821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6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5434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7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1957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74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0198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76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27250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7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4799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81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87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8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772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1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998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18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335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20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467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22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008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2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9444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26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356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B04ADB-C330-FA4B-BB13-91D334EB554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246215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04ADB-C330-FA4B-BB13-91D334EB554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138681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04ADB-C330-FA4B-BB13-91D334EB554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143945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04ADB-C330-FA4B-BB13-91D334EB554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370996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04ADB-C330-FA4B-BB13-91D334EB554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155690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B04ADB-C330-FA4B-BB13-91D334EB554C}"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364657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B04ADB-C330-FA4B-BB13-91D334EB554C}"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109036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B04ADB-C330-FA4B-BB13-91D334EB554C}"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406294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04ADB-C330-FA4B-BB13-91D334EB554C}"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240839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04ADB-C330-FA4B-BB13-91D334EB554C}"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264880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04ADB-C330-FA4B-BB13-91D334EB554C}"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92318-AFFA-FC40-ADF6-404DE4481E1E}" type="slidenum">
              <a:rPr lang="en-US" smtClean="0"/>
              <a:t>‹#›</a:t>
            </a:fld>
            <a:endParaRPr lang="en-US"/>
          </a:p>
        </p:txBody>
      </p:sp>
    </p:spTree>
    <p:extLst>
      <p:ext uri="{BB962C8B-B14F-4D97-AF65-F5344CB8AC3E}">
        <p14:creationId xmlns:p14="http://schemas.microsoft.com/office/powerpoint/2010/main" val="339217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04ADB-C330-FA4B-BB13-91D334EB554C}" type="datetimeFigureOut">
              <a:rPr lang="en-US" smtClean="0"/>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92318-AFFA-FC40-ADF6-404DE4481E1E}" type="slidenum">
              <a:rPr lang="en-US" smtClean="0"/>
              <a:t>‹#›</a:t>
            </a:fld>
            <a:endParaRPr lang="en-US"/>
          </a:p>
        </p:txBody>
      </p:sp>
    </p:spTree>
    <p:extLst>
      <p:ext uri="{BB962C8B-B14F-4D97-AF65-F5344CB8AC3E}">
        <p14:creationId xmlns:p14="http://schemas.microsoft.com/office/powerpoint/2010/main" val="1408468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3" y="3337560"/>
            <a:ext cx="7789651" cy="2301240"/>
          </a:xfrm>
        </p:spPr>
        <p:txBody>
          <a:bodyPr>
            <a:normAutofit/>
          </a:bodyPr>
          <a:lstStyle/>
          <a:p>
            <a:r>
              <a:rPr lang="en-US" dirty="0" smtClean="0"/>
              <a:t>Understanding </a:t>
            </a:r>
            <a:r>
              <a:rPr lang="en-US" dirty="0"/>
              <a:t>P</a:t>
            </a:r>
            <a:r>
              <a:rPr lang="en-US" dirty="0" smtClean="0"/>
              <a:t>opulations</a:t>
            </a:r>
            <a:endParaRPr lang="en-US" dirty="0"/>
          </a:p>
        </p:txBody>
      </p:sp>
      <p:sp>
        <p:nvSpPr>
          <p:cNvPr id="3" name="TextBox 2"/>
          <p:cNvSpPr txBox="1"/>
          <p:nvPr/>
        </p:nvSpPr>
        <p:spPr>
          <a:xfrm>
            <a:off x="8817429" y="4771571"/>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2339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828" y="849301"/>
            <a:ext cx="7073900" cy="4721918"/>
          </a:xfrm>
          <a:prstGeom prst="rect">
            <a:avLst/>
          </a:prstGeom>
        </p:spPr>
      </p:pic>
    </p:spTree>
    <p:extLst>
      <p:ext uri="{BB962C8B-B14F-4D97-AF65-F5344CB8AC3E}">
        <p14:creationId xmlns:p14="http://schemas.microsoft.com/office/powerpoint/2010/main" val="115944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1637"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Reproductive Potential</a:t>
            </a:r>
            <a:endParaRPr lang="en-US" b="0">
              <a:solidFill>
                <a:schemeClr val="bg1"/>
              </a:solidFill>
            </a:endParaRPr>
          </a:p>
        </p:txBody>
      </p:sp>
      <p:sp>
        <p:nvSpPr>
          <p:cNvPr id="1221638" name="Rectangle 6"/>
          <p:cNvSpPr>
            <a:spLocks noGrp="1" noChangeArrowheads="1"/>
          </p:cNvSpPr>
          <p:nvPr>
            <p:ph idx="1"/>
          </p:nvPr>
        </p:nvSpPr>
        <p:spPr>
          <a:xfrm>
            <a:off x="428625" y="1498600"/>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A </a:t>
            </a:r>
            <a:r>
              <a:rPr lang="en-US" dirty="0" smtClean="0"/>
              <a:t>species’  </a:t>
            </a:r>
            <a:r>
              <a:rPr lang="en-US" dirty="0"/>
              <a:t>biotic potential is the fastest rate at which its populations can grow. This rate is limited by reproductive potential.</a:t>
            </a:r>
          </a:p>
          <a:p>
            <a:pPr>
              <a:buClr>
                <a:srgbClr val="FFFFFF"/>
              </a:buClr>
            </a:pPr>
            <a:r>
              <a:rPr lang="en-US" b="1" dirty="0">
                <a:solidFill>
                  <a:srgbClr val="FF0000"/>
                </a:solidFill>
              </a:rPr>
              <a:t>Reproductive potential</a:t>
            </a:r>
            <a:r>
              <a:rPr lang="en-US" dirty="0">
                <a:solidFill>
                  <a:srgbClr val="FF0000"/>
                </a:solidFill>
              </a:rPr>
              <a:t> </a:t>
            </a:r>
            <a:r>
              <a:rPr lang="en-US" dirty="0"/>
              <a:t>is the maximum number of offspring that a given organism can produce.</a:t>
            </a:r>
          </a:p>
          <a:p>
            <a:pPr>
              <a:buClr>
                <a:srgbClr val="FFFFFF"/>
              </a:buClr>
            </a:pPr>
            <a:r>
              <a:rPr lang="en-US" dirty="0"/>
              <a:t>Some species have much higher reproductive potentials than others. Darwin calculated that it could take 750 years for a pair of elephants to produce 19 million descendants. While bacteria could produce that in a few days or weeks.</a:t>
            </a:r>
          </a:p>
        </p:txBody>
      </p:sp>
    </p:spTree>
    <p:extLst>
      <p:ext uri="{BB962C8B-B14F-4D97-AF65-F5344CB8AC3E}">
        <p14:creationId xmlns:p14="http://schemas.microsoft.com/office/powerpoint/2010/main" val="22406534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163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163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163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16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3685"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Reproductive Potential</a:t>
            </a:r>
            <a:endParaRPr lang="en-US" b="0"/>
          </a:p>
        </p:txBody>
      </p:sp>
      <p:sp>
        <p:nvSpPr>
          <p:cNvPr id="1223686"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solidFill>
                  <a:srgbClr val="FF0000"/>
                </a:solidFill>
              </a:rPr>
              <a:t>Reproductive potential increases </a:t>
            </a:r>
            <a:r>
              <a:rPr lang="en-US" dirty="0"/>
              <a:t>when individuals produce more offspring at a time, reproduce more often, and reproduce earlier in life.</a:t>
            </a:r>
          </a:p>
          <a:p>
            <a:pPr>
              <a:buClr>
                <a:srgbClr val="FFFFFF"/>
              </a:buClr>
            </a:pPr>
            <a:r>
              <a:rPr lang="en-US" dirty="0"/>
              <a:t>Reproducing earlier in life has the greatest effect on reproductive potential.</a:t>
            </a:r>
          </a:p>
          <a:p>
            <a:pPr>
              <a:buClr>
                <a:srgbClr val="FFFFFF"/>
              </a:buClr>
            </a:pPr>
            <a:r>
              <a:rPr lang="en-US" dirty="0"/>
              <a:t>Reproducing early shortens the generation time, or the average time it takes a member of the population to reach the age when it reproduces.</a:t>
            </a:r>
          </a:p>
        </p:txBody>
      </p:sp>
    </p:spTree>
    <p:extLst>
      <p:ext uri="{BB962C8B-B14F-4D97-AF65-F5344CB8AC3E}">
        <p14:creationId xmlns:p14="http://schemas.microsoft.com/office/powerpoint/2010/main" val="1115068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368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368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368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36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68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573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Reproductive Potential</a:t>
            </a:r>
            <a:endParaRPr lang="en-US" b="0"/>
          </a:p>
        </p:txBody>
      </p:sp>
      <p:sp>
        <p:nvSpPr>
          <p:cNvPr id="1225734"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dirty="0"/>
              <a:t>Small organisms, such as bacteria and insects, have short generation times and can reproduce when they are only a few hours or a few days old.</a:t>
            </a:r>
          </a:p>
          <a:p>
            <a:pPr>
              <a:buClr>
                <a:srgbClr val="FFFFFF"/>
              </a:buClr>
            </a:pPr>
            <a:r>
              <a:rPr lang="en-US" dirty="0"/>
              <a:t>As a result, their populations can grow quickly.</a:t>
            </a:r>
          </a:p>
          <a:p>
            <a:pPr>
              <a:buClr>
                <a:srgbClr val="FFFFFF"/>
              </a:buClr>
            </a:pPr>
            <a:r>
              <a:rPr lang="en-US" dirty="0"/>
              <a:t>In contrast, large organisms, such as elephants and humans, become sexually mature after a number of years and therefore have a much lower reproductive potential than insects.</a:t>
            </a:r>
          </a:p>
          <a:p>
            <a:pPr>
              <a:buClr>
                <a:srgbClr val="FFFFFF"/>
              </a:buClr>
            </a:pPr>
            <a:endParaRPr lang="en-US" dirty="0"/>
          </a:p>
        </p:txBody>
      </p:sp>
    </p:spTree>
    <p:extLst>
      <p:ext uri="{BB962C8B-B14F-4D97-AF65-F5344CB8AC3E}">
        <p14:creationId xmlns:p14="http://schemas.microsoft.com/office/powerpoint/2010/main" val="23710379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57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57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57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3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803900" cy="4254500"/>
          </a:xfrm>
          <a:prstGeom prst="rect">
            <a:avLst/>
          </a:prstGeom>
        </p:spPr>
      </p:pic>
      <p:pic>
        <p:nvPicPr>
          <p:cNvPr id="5" name="Picture 4"/>
          <p:cNvPicPr>
            <a:picLocks noChangeAspect="1"/>
          </p:cNvPicPr>
          <p:nvPr/>
        </p:nvPicPr>
        <p:blipFill>
          <a:blip r:embed="rId3"/>
          <a:stretch>
            <a:fillRect/>
          </a:stretch>
        </p:blipFill>
        <p:spPr>
          <a:xfrm>
            <a:off x="3953552" y="4501545"/>
            <a:ext cx="5080000" cy="2235200"/>
          </a:xfrm>
          <a:prstGeom prst="rect">
            <a:avLst/>
          </a:prstGeom>
        </p:spPr>
      </p:pic>
    </p:spTree>
    <p:extLst>
      <p:ext uri="{BB962C8B-B14F-4D97-AF65-F5344CB8AC3E}">
        <p14:creationId xmlns:p14="http://schemas.microsoft.com/office/powerpoint/2010/main" val="218014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7781"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Exponential Growth</a:t>
            </a:r>
            <a:endParaRPr lang="en-US" b="0"/>
          </a:p>
        </p:txBody>
      </p:sp>
      <p:sp>
        <p:nvSpPr>
          <p:cNvPr id="1227782"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b="1" dirty="0">
                <a:solidFill>
                  <a:srgbClr val="FF0000"/>
                </a:solidFill>
              </a:rPr>
              <a:t>Exponential growth </a:t>
            </a:r>
            <a:r>
              <a:rPr lang="en-US" dirty="0"/>
              <a:t>is logarithmic growth or growth in which numbers increase by a certain factor in each successive time period.</a:t>
            </a:r>
          </a:p>
          <a:p>
            <a:pPr>
              <a:buClr>
                <a:srgbClr val="FFFFFF"/>
              </a:buClr>
            </a:pPr>
            <a:r>
              <a:rPr lang="en-US" dirty="0"/>
              <a:t>Exponential growth occurs in nature only when populations have plenty of food and space, and have no competition or predators.</a:t>
            </a:r>
          </a:p>
          <a:p>
            <a:pPr>
              <a:buClr>
                <a:srgbClr val="FFFFFF"/>
              </a:buClr>
            </a:pPr>
            <a:r>
              <a:rPr lang="en-US" dirty="0"/>
              <a:t>For example, population explosions occur when bacteria or molds grow on a new source of food.</a:t>
            </a:r>
          </a:p>
        </p:txBody>
      </p:sp>
    </p:spTree>
    <p:extLst>
      <p:ext uri="{BB962C8B-B14F-4D97-AF65-F5344CB8AC3E}">
        <p14:creationId xmlns:p14="http://schemas.microsoft.com/office/powerpoint/2010/main" val="29345631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778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778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778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77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78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29"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Exponential Growth</a:t>
            </a:r>
            <a:endParaRPr lang="en-US" b="0"/>
          </a:p>
        </p:txBody>
      </p:sp>
      <p:sp>
        <p:nvSpPr>
          <p:cNvPr id="1229830" name="Rectangle 6"/>
          <p:cNvSpPr>
            <a:spLocks noGrp="1" noChangeArrowheads="1"/>
          </p:cNvSpPr>
          <p:nvPr>
            <p:ph idx="1"/>
          </p:nvPr>
        </p:nvSpPr>
        <p:spPr>
          <a:xfrm>
            <a:off x="428625" y="1498600"/>
            <a:ext cx="4249738"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a:t>In exponential growth, a large number of individuals is added to the population in each succeeding time period.</a:t>
            </a:r>
          </a:p>
        </p:txBody>
      </p:sp>
      <p:pic>
        <p:nvPicPr>
          <p:cNvPr id="1229834" name="Picture 10" descr="08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5775"/>
            <a:ext cx="3398838" cy="388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525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8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3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1881" name="Rectangle 9"/>
          <p:cNvSpPr>
            <a:spLocks noGrp="1" noChangeArrowheads="1"/>
          </p:cNvSpPr>
          <p:nvPr>
            <p:ph type="title"/>
          </p:nvPr>
        </p:nvSpPr>
        <p:spPr/>
        <p:txBody>
          <a:bodyPr>
            <a:normAutofit/>
          </a:bodyPr>
          <a:lstStyle/>
          <a:p>
            <a:r>
              <a:rPr lang="en-US"/>
              <a:t>What Limits Population Growth?</a:t>
            </a:r>
          </a:p>
        </p:txBody>
      </p:sp>
      <p:sp>
        <p:nvSpPr>
          <p:cNvPr id="1231878"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a:t>Because natural conditions are neither ideal nor constant, populations cannot grow forever.</a:t>
            </a:r>
          </a:p>
          <a:p>
            <a:pPr>
              <a:buClr>
                <a:srgbClr val="FFFFFF"/>
              </a:buClr>
            </a:pPr>
            <a:r>
              <a:rPr lang="en-US"/>
              <a:t>Eventually, resources are used up or the environment changes, and deaths increase or births decrease.</a:t>
            </a:r>
          </a:p>
          <a:p>
            <a:pPr>
              <a:buClr>
                <a:srgbClr val="FFFFFF"/>
              </a:buClr>
            </a:pPr>
            <a:r>
              <a:rPr lang="en-US"/>
              <a:t>Under the forces of natural selection in a given environment, only some members of any population will survive and reproduce. Thus, the properties of a population may change over time.</a:t>
            </a:r>
          </a:p>
          <a:p>
            <a:pPr>
              <a:buClr>
                <a:srgbClr val="FFFFFF"/>
              </a:buClr>
            </a:pPr>
            <a:endParaRPr lang="en-US"/>
          </a:p>
        </p:txBody>
      </p:sp>
    </p:spTree>
    <p:extLst>
      <p:ext uri="{BB962C8B-B14F-4D97-AF65-F5344CB8AC3E}">
        <p14:creationId xmlns:p14="http://schemas.microsoft.com/office/powerpoint/2010/main" val="3097317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18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18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18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3925"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Carrying Capacity</a:t>
            </a:r>
            <a:endParaRPr lang="en-US" b="0"/>
          </a:p>
        </p:txBody>
      </p:sp>
      <p:sp>
        <p:nvSpPr>
          <p:cNvPr id="1233926"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b="1" dirty="0">
                <a:solidFill>
                  <a:srgbClr val="FF0000"/>
                </a:solidFill>
              </a:rPr>
              <a:t>Carrying capacity </a:t>
            </a:r>
            <a:r>
              <a:rPr lang="en-US" dirty="0"/>
              <a:t>is the largest population that an environment can support at any given time.</a:t>
            </a:r>
          </a:p>
          <a:p>
            <a:pPr>
              <a:buClr>
                <a:srgbClr val="FFFFFF"/>
              </a:buClr>
            </a:pPr>
            <a:r>
              <a:rPr lang="en-US" dirty="0"/>
              <a:t>A population may increase beyond this number but it cannot stay at this increased size.</a:t>
            </a:r>
          </a:p>
          <a:p>
            <a:pPr>
              <a:buClr>
                <a:srgbClr val="FFFFFF"/>
              </a:buClr>
            </a:pPr>
            <a:r>
              <a:rPr lang="en-US" dirty="0"/>
              <a:t>Because ecosystems change, carrying capacity is difficult to predict or calculate exactly. However, it may be estimated by looking at average population sizes or by observing a population crash after a certain size has been exceeded.</a:t>
            </a:r>
          </a:p>
        </p:txBody>
      </p:sp>
    </p:spTree>
    <p:extLst>
      <p:ext uri="{BB962C8B-B14F-4D97-AF65-F5344CB8AC3E}">
        <p14:creationId xmlns:p14="http://schemas.microsoft.com/office/powerpoint/2010/main" val="1844977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39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392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392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39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4595" name="Rectangle 3"/>
          <p:cNvSpPr>
            <a:spLocks noGrp="1" noChangeArrowheads="1"/>
          </p:cNvSpPr>
          <p:nvPr>
            <p:ph type="title"/>
          </p:nvPr>
        </p:nvSpPr>
        <p:spPr>
          <a:noFill/>
          <a:ln/>
        </p:spPr>
        <p:txBody>
          <a:bodyPr/>
          <a:lstStyle/>
          <a:p>
            <a:r>
              <a:rPr lang="en-US"/>
              <a:t>Carrying Capacity</a:t>
            </a:r>
          </a:p>
        </p:txBody>
      </p:sp>
      <p:pic>
        <p:nvPicPr>
          <p:cNvPr id="1134600" name="Picture 8" descr="0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447800"/>
            <a:ext cx="5934075" cy="441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8589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021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What Is a Population?</a:t>
            </a:r>
            <a:endParaRPr lang="en-US" b="0"/>
          </a:p>
        </p:txBody>
      </p:sp>
      <p:sp>
        <p:nvSpPr>
          <p:cNvPr id="990214"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A </a:t>
            </a:r>
            <a:r>
              <a:rPr lang="en-US" b="1" dirty="0">
                <a:solidFill>
                  <a:srgbClr val="FF0000"/>
                </a:solidFill>
              </a:rPr>
              <a:t>population</a:t>
            </a:r>
            <a:r>
              <a:rPr lang="en-US" b="1" dirty="0"/>
              <a:t> </a:t>
            </a:r>
            <a:r>
              <a:rPr lang="en-US" dirty="0"/>
              <a:t>is a group of organisms of the same species that live in a specific geographical area and interbreed.</a:t>
            </a:r>
          </a:p>
          <a:p>
            <a:pPr>
              <a:buClr>
                <a:srgbClr val="FFFFFF"/>
              </a:buClr>
            </a:pPr>
            <a:r>
              <a:rPr lang="en-US" dirty="0"/>
              <a:t>A population is a reproductive group because organisms usually breed with members of their own population.</a:t>
            </a:r>
          </a:p>
          <a:p>
            <a:pPr>
              <a:buClr>
                <a:srgbClr val="FFFFFF"/>
              </a:buClr>
            </a:pPr>
            <a:r>
              <a:rPr lang="en-US" dirty="0"/>
              <a:t>The word </a:t>
            </a:r>
            <a:r>
              <a:rPr lang="en-US" i="1" dirty="0"/>
              <a:t>population</a:t>
            </a:r>
            <a:r>
              <a:rPr lang="en-US" dirty="0"/>
              <a:t> refers to the group in general and also to the size of the population, or the number of individuals it contains.</a:t>
            </a:r>
          </a:p>
        </p:txBody>
      </p:sp>
    </p:spTree>
    <p:extLst>
      <p:ext uri="{BB962C8B-B14F-4D97-AF65-F5344CB8AC3E}">
        <p14:creationId xmlns:p14="http://schemas.microsoft.com/office/powerpoint/2010/main" val="659217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02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02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02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02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597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Resource Limits</a:t>
            </a:r>
            <a:endParaRPr lang="en-US" b="0"/>
          </a:p>
        </p:txBody>
      </p:sp>
      <p:sp>
        <p:nvSpPr>
          <p:cNvPr id="1235974"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a:buClr>
                <a:srgbClr val="FFFFFF"/>
              </a:buClr>
            </a:pPr>
            <a:r>
              <a:rPr lang="en-US" dirty="0"/>
              <a:t>A species reaches its carrying capacity when it consumes a particular natural resource at the same rate at which the ecosystem produces the resource.</a:t>
            </a:r>
          </a:p>
          <a:p>
            <a:pPr>
              <a:buClr>
                <a:srgbClr val="FFFFFF"/>
              </a:buClr>
            </a:pPr>
            <a:r>
              <a:rPr lang="en-US" dirty="0"/>
              <a:t>That natural resource is then called a </a:t>
            </a:r>
            <a:r>
              <a:rPr lang="en-US" i="1" dirty="0">
                <a:solidFill>
                  <a:srgbClr val="FF0000"/>
                </a:solidFill>
              </a:rPr>
              <a:t>limiting resource.</a:t>
            </a:r>
          </a:p>
          <a:p>
            <a:pPr>
              <a:buClr>
                <a:srgbClr val="FFFFFF"/>
              </a:buClr>
            </a:pPr>
            <a:r>
              <a:rPr lang="en-US" dirty="0"/>
              <a:t>The supply of the most severely limited resources determines the carrying capacity of an environment for a particular species at a particular time.</a:t>
            </a:r>
          </a:p>
        </p:txBody>
      </p:sp>
    </p:spTree>
    <p:extLst>
      <p:ext uri="{BB962C8B-B14F-4D97-AF65-F5344CB8AC3E}">
        <p14:creationId xmlns:p14="http://schemas.microsoft.com/office/powerpoint/2010/main" val="10178737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597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597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597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59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98143"/>
            <a:ext cx="4165016" cy="2405083"/>
          </a:xfrm>
          <a:prstGeom prst="rect">
            <a:avLst/>
          </a:prstGeom>
        </p:spPr>
      </p:pic>
      <p:pic>
        <p:nvPicPr>
          <p:cNvPr id="5" name="Picture 4"/>
          <p:cNvPicPr>
            <a:picLocks noChangeAspect="1"/>
          </p:cNvPicPr>
          <p:nvPr/>
        </p:nvPicPr>
        <p:blipFill>
          <a:blip r:embed="rId3"/>
          <a:stretch>
            <a:fillRect/>
          </a:stretch>
        </p:blipFill>
        <p:spPr>
          <a:xfrm>
            <a:off x="4601911" y="2098143"/>
            <a:ext cx="4376419" cy="2916473"/>
          </a:xfrm>
          <a:prstGeom prst="rect">
            <a:avLst/>
          </a:prstGeom>
        </p:spPr>
      </p:pic>
    </p:spTree>
    <p:extLst>
      <p:ext uri="{BB962C8B-B14F-4D97-AF65-F5344CB8AC3E}">
        <p14:creationId xmlns:p14="http://schemas.microsoft.com/office/powerpoint/2010/main" val="372772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8025" name="Rectangle 9"/>
          <p:cNvSpPr>
            <a:spLocks noGrp="1" noChangeArrowheads="1"/>
          </p:cNvSpPr>
          <p:nvPr>
            <p:ph type="title"/>
          </p:nvPr>
        </p:nvSpPr>
        <p:spPr/>
        <p:txBody>
          <a:bodyPr>
            <a:normAutofit/>
          </a:bodyPr>
          <a:lstStyle/>
          <a:p>
            <a:r>
              <a:rPr lang="en-US"/>
              <a:t>Competition Within a Population</a:t>
            </a:r>
          </a:p>
        </p:txBody>
      </p:sp>
      <p:sp>
        <p:nvSpPr>
          <p:cNvPr id="1238022"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The members of a population use the same resources in the same ways, so they will eventually compete with one another as the population approaches its carrying capacity.</a:t>
            </a:r>
          </a:p>
          <a:p>
            <a:pPr>
              <a:buClr>
                <a:srgbClr val="FFFFFF"/>
              </a:buClr>
            </a:pPr>
            <a:r>
              <a:rPr lang="en-US" dirty="0"/>
              <a:t>Instead of competing for a limiting resource, members of a species may compete indirectly for social dominance or for a territory.</a:t>
            </a:r>
          </a:p>
          <a:p>
            <a:pPr>
              <a:buClr>
                <a:srgbClr val="FFFFFF"/>
              </a:buClr>
            </a:pPr>
            <a:r>
              <a:rPr lang="en-US" dirty="0"/>
              <a:t>Competition within a population is part of the pressure of natural selection.</a:t>
            </a:r>
          </a:p>
        </p:txBody>
      </p:sp>
    </p:spTree>
    <p:extLst>
      <p:ext uri="{BB962C8B-B14F-4D97-AF65-F5344CB8AC3E}">
        <p14:creationId xmlns:p14="http://schemas.microsoft.com/office/powerpoint/2010/main" val="433027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80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80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80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2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2121" name="Rectangle 9"/>
          <p:cNvSpPr>
            <a:spLocks noGrp="1" noChangeArrowheads="1"/>
          </p:cNvSpPr>
          <p:nvPr>
            <p:ph type="title"/>
          </p:nvPr>
        </p:nvSpPr>
        <p:spPr/>
        <p:txBody>
          <a:bodyPr>
            <a:normAutofit/>
          </a:bodyPr>
          <a:lstStyle/>
          <a:p>
            <a:r>
              <a:rPr lang="en-US"/>
              <a:t>Competition Within a Population</a:t>
            </a:r>
          </a:p>
        </p:txBody>
      </p:sp>
      <p:sp>
        <p:nvSpPr>
          <p:cNvPr id="1242118"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dirty="0"/>
              <a:t>A </a:t>
            </a:r>
            <a:r>
              <a:rPr lang="en-US" dirty="0">
                <a:solidFill>
                  <a:srgbClr val="FF0000"/>
                </a:solidFill>
              </a:rPr>
              <a:t>territory</a:t>
            </a:r>
            <a:r>
              <a:rPr lang="en-US" dirty="0"/>
              <a:t> is an area defended by one or more individuals against other individuals.</a:t>
            </a:r>
          </a:p>
          <a:p>
            <a:pPr>
              <a:buClr>
                <a:srgbClr val="FFFFFF"/>
              </a:buClr>
            </a:pPr>
            <a:r>
              <a:rPr lang="en-US" dirty="0"/>
              <a:t>The territory is of value not only for the space but for the shelter, food, or breeding sites it contains.</a:t>
            </a:r>
          </a:p>
          <a:p>
            <a:pPr>
              <a:buClr>
                <a:srgbClr val="FFFFFF"/>
              </a:buClr>
            </a:pPr>
            <a:r>
              <a:rPr lang="en-US" dirty="0"/>
              <a:t>Many organisms expend a large amount of time and energy competing with members of the same species for mates, food, or homes for their families.</a:t>
            </a:r>
          </a:p>
          <a:p>
            <a:pPr>
              <a:buClr>
                <a:srgbClr val="FFFFFF"/>
              </a:buClr>
            </a:pPr>
            <a:endParaRPr lang="en-US" dirty="0"/>
          </a:p>
        </p:txBody>
      </p:sp>
    </p:spTree>
    <p:extLst>
      <p:ext uri="{BB962C8B-B14F-4D97-AF65-F5344CB8AC3E}">
        <p14:creationId xmlns:p14="http://schemas.microsoft.com/office/powerpoint/2010/main" val="21977555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21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21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211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21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8"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4169" name="Rectangle 9"/>
          <p:cNvSpPr>
            <a:spLocks noGrp="1" noChangeArrowheads="1"/>
          </p:cNvSpPr>
          <p:nvPr>
            <p:ph type="title"/>
          </p:nvPr>
        </p:nvSpPr>
        <p:spPr/>
        <p:txBody>
          <a:bodyPr>
            <a:normAutofit fontScale="90000"/>
          </a:bodyPr>
          <a:lstStyle/>
          <a:p>
            <a:r>
              <a:rPr lang="en-US"/>
              <a:t>Two Types of Population Regulation</a:t>
            </a:r>
          </a:p>
        </p:txBody>
      </p:sp>
      <p:sp>
        <p:nvSpPr>
          <p:cNvPr id="1244166" name="Rectangle 6"/>
          <p:cNvSpPr>
            <a:spLocks noGrp="1" noChangeArrowheads="1"/>
          </p:cNvSpPr>
          <p:nvPr>
            <p:ph idx="1"/>
          </p:nvPr>
        </p:nvSpPr>
        <p:spPr>
          <a:xfrm>
            <a:off x="428625" y="1625342"/>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t>Population size can be limited in ways that may or may not depend on the density of the population.</a:t>
            </a:r>
          </a:p>
          <a:p>
            <a:pPr>
              <a:buClr>
                <a:srgbClr val="FFFFFF"/>
              </a:buClr>
            </a:pPr>
            <a:r>
              <a:rPr lang="en-US" dirty="0"/>
              <a:t>Causes of death in a population may be density dependent or density independent.</a:t>
            </a:r>
          </a:p>
          <a:p>
            <a:pPr>
              <a:buClr>
                <a:srgbClr val="FFFFFF"/>
              </a:buClr>
            </a:pPr>
            <a:endParaRPr lang="en-US" dirty="0"/>
          </a:p>
        </p:txBody>
      </p:sp>
    </p:spTree>
    <p:extLst>
      <p:ext uri="{BB962C8B-B14F-4D97-AF65-F5344CB8AC3E}">
        <p14:creationId xmlns:p14="http://schemas.microsoft.com/office/powerpoint/2010/main" val="120478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41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41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6"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621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Population Regulation</a:t>
            </a:r>
            <a:endParaRPr lang="en-US" b="0"/>
          </a:p>
        </p:txBody>
      </p:sp>
      <p:sp>
        <p:nvSpPr>
          <p:cNvPr id="1246214"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a:bodyPr>
          <a:lstStyle/>
          <a:p>
            <a:pPr>
              <a:buClr>
                <a:srgbClr val="FFFFFF"/>
              </a:buClr>
            </a:pPr>
            <a:r>
              <a:rPr lang="en-US" dirty="0">
                <a:solidFill>
                  <a:srgbClr val="FF0000"/>
                </a:solidFill>
              </a:rPr>
              <a:t>When a cause of death in a population is density dependent, deaths occur more quickly in a crowded population than in a sparse population.</a:t>
            </a:r>
          </a:p>
          <a:p>
            <a:pPr>
              <a:buClr>
                <a:srgbClr val="FFFFFF"/>
              </a:buClr>
            </a:pPr>
            <a:r>
              <a:rPr lang="en-US" dirty="0"/>
              <a:t>This type of regulation happens when individuals of a population are densely packed together.</a:t>
            </a:r>
          </a:p>
          <a:p>
            <a:pPr>
              <a:buClr>
                <a:srgbClr val="FFFFFF"/>
              </a:buClr>
            </a:pPr>
            <a:r>
              <a:rPr lang="en-US" dirty="0"/>
              <a:t>Limited resources, predation and disease result in higher rates of death in dense populations than in sparse populations.</a:t>
            </a:r>
          </a:p>
          <a:p>
            <a:pPr>
              <a:buClr>
                <a:srgbClr val="FFFFFF"/>
              </a:buClr>
            </a:pPr>
            <a:endParaRPr lang="en-US" dirty="0"/>
          </a:p>
        </p:txBody>
      </p:sp>
    </p:spTree>
    <p:extLst>
      <p:ext uri="{BB962C8B-B14F-4D97-AF65-F5344CB8AC3E}">
        <p14:creationId xmlns:p14="http://schemas.microsoft.com/office/powerpoint/2010/main" val="660147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62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62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62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62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953000" cy="3175000"/>
          </a:xfrm>
          <a:prstGeom prst="rect">
            <a:avLst/>
          </a:prstGeom>
        </p:spPr>
      </p:pic>
      <p:pic>
        <p:nvPicPr>
          <p:cNvPr id="5" name="Picture 4"/>
          <p:cNvPicPr>
            <a:picLocks noChangeAspect="1"/>
          </p:cNvPicPr>
          <p:nvPr/>
        </p:nvPicPr>
        <p:blipFill>
          <a:blip r:embed="rId3"/>
          <a:stretch>
            <a:fillRect/>
          </a:stretch>
        </p:blipFill>
        <p:spPr>
          <a:xfrm>
            <a:off x="3166116" y="3126642"/>
            <a:ext cx="5977884" cy="3731357"/>
          </a:xfrm>
          <a:prstGeom prst="rect">
            <a:avLst/>
          </a:prstGeom>
        </p:spPr>
      </p:pic>
    </p:spTree>
    <p:extLst>
      <p:ext uri="{BB962C8B-B14F-4D97-AF65-F5344CB8AC3E}">
        <p14:creationId xmlns:p14="http://schemas.microsoft.com/office/powerpoint/2010/main" val="2846815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8261"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Population Regulation</a:t>
            </a:r>
            <a:endParaRPr lang="en-US" b="0"/>
          </a:p>
        </p:txBody>
      </p:sp>
      <p:sp>
        <p:nvSpPr>
          <p:cNvPr id="1248262"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solidFill>
                  <a:srgbClr val="FF0000"/>
                </a:solidFill>
              </a:rPr>
              <a:t>When a cause of death is density independent, a certain proportion of a population may die regardless of the </a:t>
            </a:r>
            <a:r>
              <a:rPr lang="en-US" dirty="0" smtClean="0">
                <a:solidFill>
                  <a:srgbClr val="FF0000"/>
                </a:solidFill>
              </a:rPr>
              <a:t>population’ s </a:t>
            </a:r>
            <a:r>
              <a:rPr lang="en-US" dirty="0">
                <a:solidFill>
                  <a:srgbClr val="FF0000"/>
                </a:solidFill>
              </a:rPr>
              <a:t>density.</a:t>
            </a:r>
          </a:p>
          <a:p>
            <a:pPr>
              <a:buClr>
                <a:srgbClr val="FFFFFF"/>
              </a:buClr>
            </a:pPr>
            <a:r>
              <a:rPr lang="en-US" dirty="0"/>
              <a:t>This type of regulation affects all populations in a general or uniform way.</a:t>
            </a:r>
          </a:p>
          <a:p>
            <a:pPr>
              <a:buClr>
                <a:srgbClr val="FFFFFF"/>
              </a:buClr>
            </a:pPr>
            <a:r>
              <a:rPr lang="en-US" dirty="0"/>
              <a:t>Severe weather and natural disasters are often density independent causes of death.</a:t>
            </a:r>
          </a:p>
        </p:txBody>
      </p:sp>
    </p:spTree>
    <p:extLst>
      <p:ext uri="{BB962C8B-B14F-4D97-AF65-F5344CB8AC3E}">
        <p14:creationId xmlns:p14="http://schemas.microsoft.com/office/powerpoint/2010/main" val="26327598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826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826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826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82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2"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28600"/>
            <a:ext cx="9144000" cy="6400800"/>
          </a:xfrm>
          <a:prstGeom prst="rect">
            <a:avLst/>
          </a:prstGeom>
        </p:spPr>
      </p:pic>
    </p:spTree>
    <p:extLst>
      <p:ext uri="{BB962C8B-B14F-4D97-AF65-F5344CB8AC3E}">
        <p14:creationId xmlns:p14="http://schemas.microsoft.com/office/powerpoint/2010/main" val="2806922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133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An Organism</a:t>
            </a:r>
            <a:r>
              <a:rPr lang="ja-JP" altLang="en-US"/>
              <a:t>’</a:t>
            </a:r>
            <a:r>
              <a:rPr lang="en-US"/>
              <a:t>s Niche</a:t>
            </a:r>
            <a:endParaRPr lang="en-US" b="0"/>
          </a:p>
        </p:txBody>
      </p:sp>
      <p:sp>
        <p:nvSpPr>
          <p:cNvPr id="1251334"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a:buClr>
                <a:srgbClr val="FFFFFF"/>
              </a:buClr>
            </a:pPr>
            <a:r>
              <a:rPr lang="en-US" dirty="0"/>
              <a:t>A </a:t>
            </a:r>
            <a:r>
              <a:rPr lang="en-US" b="1" dirty="0">
                <a:solidFill>
                  <a:srgbClr val="FF0000"/>
                </a:solidFill>
              </a:rPr>
              <a:t>niche</a:t>
            </a:r>
            <a:r>
              <a:rPr lang="en-US" dirty="0"/>
              <a:t> is the unique position occupied by a species, both in terms of its physical use of its habitat and its function within an ecological community.</a:t>
            </a:r>
          </a:p>
          <a:p>
            <a:pPr>
              <a:buClr>
                <a:srgbClr val="FFFFFF"/>
              </a:buClr>
            </a:pPr>
            <a:r>
              <a:rPr lang="en-US" dirty="0"/>
              <a:t>A niche is different from a habitat. An </a:t>
            </a:r>
            <a:r>
              <a:rPr lang="en-US" dirty="0" smtClean="0"/>
              <a:t>organism’s </a:t>
            </a:r>
            <a:r>
              <a:rPr lang="en-US" dirty="0"/>
              <a:t>habitat is a location. However, a niche is an </a:t>
            </a:r>
            <a:r>
              <a:rPr lang="en-US" dirty="0" smtClean="0"/>
              <a:t>organism’s </a:t>
            </a:r>
            <a:r>
              <a:rPr lang="en-US" dirty="0"/>
              <a:t>pattern of use of its habitat.</a:t>
            </a:r>
          </a:p>
          <a:p>
            <a:pPr>
              <a:buClr>
                <a:srgbClr val="FFFFFF"/>
              </a:buClr>
            </a:pPr>
            <a:r>
              <a:rPr lang="en-US" dirty="0"/>
              <a:t>A niche can also be </a:t>
            </a:r>
            <a:r>
              <a:rPr lang="en-US" dirty="0" smtClean="0"/>
              <a:t>thought </a:t>
            </a:r>
            <a:r>
              <a:rPr lang="en-US" dirty="0"/>
              <a:t>of as the functional role, or job of a particular species in an ecosystem.</a:t>
            </a:r>
          </a:p>
        </p:txBody>
      </p:sp>
    </p:spTree>
    <p:extLst>
      <p:ext uri="{BB962C8B-B14F-4D97-AF65-F5344CB8AC3E}">
        <p14:creationId xmlns:p14="http://schemas.microsoft.com/office/powerpoint/2010/main" val="3050828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133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133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133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13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00200" y="1143000"/>
            <a:ext cx="5943600" cy="4572000"/>
          </a:xfrm>
          <a:prstGeom prst="rect">
            <a:avLst/>
          </a:prstGeom>
        </p:spPr>
      </p:pic>
    </p:spTree>
    <p:extLst>
      <p:ext uri="{BB962C8B-B14F-4D97-AF65-F5344CB8AC3E}">
        <p14:creationId xmlns:p14="http://schemas.microsoft.com/office/powerpoint/2010/main" val="1043021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9500" y="838200"/>
            <a:ext cx="6985000" cy="5168900"/>
          </a:xfrm>
          <a:prstGeom prst="rect">
            <a:avLst/>
          </a:prstGeom>
        </p:spPr>
      </p:pic>
    </p:spTree>
    <p:extLst>
      <p:ext uri="{BB962C8B-B14F-4D97-AF65-F5344CB8AC3E}">
        <p14:creationId xmlns:p14="http://schemas.microsoft.com/office/powerpoint/2010/main" val="3963094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3381"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normAutofit/>
          </a:bodyPr>
          <a:lstStyle/>
          <a:p>
            <a:r>
              <a:rPr lang="en-US"/>
              <a:t>Ways in Which Species Interact</a:t>
            </a:r>
            <a:endParaRPr lang="en-US" b="0"/>
          </a:p>
        </p:txBody>
      </p:sp>
      <p:sp>
        <p:nvSpPr>
          <p:cNvPr id="1253382"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Interactions between species are categorized at the level where one population interacts with another.</a:t>
            </a:r>
          </a:p>
          <a:p>
            <a:pPr>
              <a:buClr>
                <a:srgbClr val="FFFFFF"/>
              </a:buClr>
            </a:pPr>
            <a:r>
              <a:rPr lang="en-US" dirty="0">
                <a:solidFill>
                  <a:srgbClr val="FF0000"/>
                </a:solidFill>
              </a:rPr>
              <a:t>The five major types of species interactions are:</a:t>
            </a:r>
          </a:p>
          <a:p>
            <a:pPr lvl="1">
              <a:buClr>
                <a:srgbClr val="FFFFFF"/>
              </a:buClr>
              <a:buFontTx/>
              <a:buChar char="•"/>
            </a:pPr>
            <a:r>
              <a:rPr lang="en-US" dirty="0">
                <a:solidFill>
                  <a:srgbClr val="FF0000"/>
                </a:solidFill>
              </a:rPr>
              <a:t>Competition</a:t>
            </a:r>
          </a:p>
          <a:p>
            <a:pPr lvl="1">
              <a:buClr>
                <a:srgbClr val="FFFFFF"/>
              </a:buClr>
              <a:buFontTx/>
              <a:buChar char="•"/>
            </a:pPr>
            <a:r>
              <a:rPr lang="en-US" dirty="0">
                <a:solidFill>
                  <a:srgbClr val="FF0000"/>
                </a:solidFill>
              </a:rPr>
              <a:t>Predation</a:t>
            </a:r>
          </a:p>
          <a:p>
            <a:pPr lvl="1">
              <a:buClr>
                <a:srgbClr val="FFFFFF"/>
              </a:buClr>
              <a:buFontTx/>
              <a:buChar char="•"/>
            </a:pPr>
            <a:r>
              <a:rPr lang="en-US" dirty="0">
                <a:solidFill>
                  <a:srgbClr val="FF0000"/>
                </a:solidFill>
              </a:rPr>
              <a:t>Parasitism</a:t>
            </a:r>
          </a:p>
          <a:p>
            <a:pPr lvl="1">
              <a:buClr>
                <a:srgbClr val="FFFFFF"/>
              </a:buClr>
              <a:buFontTx/>
              <a:buChar char="•"/>
            </a:pPr>
            <a:r>
              <a:rPr lang="en-US" dirty="0">
                <a:solidFill>
                  <a:srgbClr val="FF0000"/>
                </a:solidFill>
              </a:rPr>
              <a:t>Mutualism</a:t>
            </a:r>
          </a:p>
          <a:p>
            <a:pPr lvl="1">
              <a:buClr>
                <a:srgbClr val="FFFFFF"/>
              </a:buClr>
              <a:buFontTx/>
              <a:buChar char="•"/>
            </a:pPr>
            <a:r>
              <a:rPr lang="en-US" dirty="0">
                <a:solidFill>
                  <a:srgbClr val="FF0000"/>
                </a:solidFill>
              </a:rPr>
              <a:t>Commensalism</a:t>
            </a:r>
          </a:p>
        </p:txBody>
      </p:sp>
    </p:spTree>
    <p:extLst>
      <p:ext uri="{BB962C8B-B14F-4D97-AF65-F5344CB8AC3E}">
        <p14:creationId xmlns:p14="http://schemas.microsoft.com/office/powerpoint/2010/main" val="1485704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33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33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33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33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5338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5338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533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0067" name="Rectangle 3"/>
          <p:cNvSpPr>
            <a:spLocks noGrp="1" noChangeArrowheads="1"/>
          </p:cNvSpPr>
          <p:nvPr>
            <p:ph type="title"/>
          </p:nvPr>
        </p:nvSpPr>
        <p:spPr>
          <a:noFill/>
          <a:ln/>
        </p:spPr>
        <p:txBody>
          <a:bodyPr/>
          <a:lstStyle/>
          <a:p>
            <a:r>
              <a:rPr lang="en-US"/>
              <a:t>Species Interactions</a:t>
            </a:r>
          </a:p>
        </p:txBody>
      </p:sp>
      <p:pic>
        <p:nvPicPr>
          <p:cNvPr id="1240072" name="Picture 8" descr="08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1371600"/>
            <a:ext cx="7664450" cy="449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4596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48419377"/>
              </p:ext>
            </p:extLst>
          </p:nvPr>
        </p:nvGraphicFramePr>
        <p:xfrm>
          <a:off x="371191" y="959666"/>
          <a:ext cx="8302028" cy="4407833"/>
        </p:xfrm>
        <a:graphic>
          <a:graphicData uri="http://schemas.openxmlformats.org/drawingml/2006/table">
            <a:tbl>
              <a:tblPr firstRow="1" firstCol="1" bandRow="1">
                <a:tableStyleId>{5C22544A-7EE6-4342-B048-85BDC9FD1C3A}</a:tableStyleId>
              </a:tblPr>
              <a:tblGrid>
                <a:gridCol w="2075063"/>
                <a:gridCol w="2075063"/>
                <a:gridCol w="2075951"/>
                <a:gridCol w="2075951"/>
              </a:tblGrid>
              <a:tr h="342380">
                <a:tc>
                  <a:txBody>
                    <a:bodyPr/>
                    <a:lstStyle/>
                    <a:p>
                      <a:pPr marL="0" marR="0" algn="ctr">
                        <a:lnSpc>
                          <a:spcPct val="107000"/>
                        </a:lnSpc>
                        <a:spcBef>
                          <a:spcPts val="0"/>
                        </a:spcBef>
                        <a:spcAft>
                          <a:spcPts val="0"/>
                        </a:spcAft>
                      </a:pPr>
                      <a:r>
                        <a:rPr lang="en-US" sz="2000" dirty="0">
                          <a:effectLst/>
                        </a:rPr>
                        <a:t>Interaction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Species 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Species 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Example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2879">
                <a:tc>
                  <a:txBody>
                    <a:bodyPr/>
                    <a:lstStyle/>
                    <a:p>
                      <a:pPr marL="0" marR="0" algn="ctr">
                        <a:lnSpc>
                          <a:spcPct val="107000"/>
                        </a:lnSpc>
                        <a:spcBef>
                          <a:spcPts val="0"/>
                        </a:spcBef>
                        <a:spcAft>
                          <a:spcPts val="0"/>
                        </a:spcAft>
                      </a:pPr>
                      <a:r>
                        <a:rPr lang="en-US" sz="2000" dirty="0">
                          <a:effectLst/>
                        </a:rPr>
                        <a:t>Competition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Fox and coyote eat same food</a:t>
                      </a:r>
                      <a:r>
                        <a:rPr lang="en-US" sz="2000" dirty="0">
                          <a:effectLst/>
                        </a:rPr>
                        <a:t> </a:t>
                      </a: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2879">
                <a:tc>
                  <a:txBody>
                    <a:bodyPr/>
                    <a:lstStyle/>
                    <a:p>
                      <a:pPr marL="0" marR="0" algn="ctr">
                        <a:lnSpc>
                          <a:spcPct val="107000"/>
                        </a:lnSpc>
                        <a:spcBef>
                          <a:spcPts val="0"/>
                        </a:spcBef>
                        <a:spcAft>
                          <a:spcPts val="0"/>
                        </a:spcAft>
                      </a:pPr>
                      <a:r>
                        <a:rPr lang="en-US" sz="2000">
                          <a:effectLst/>
                        </a:rPr>
                        <a:t>Predation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Fox feeds on rat</a:t>
                      </a:r>
                      <a:r>
                        <a:rPr lang="en-US" sz="2000" dirty="0">
                          <a:effectLst/>
                        </a:rPr>
                        <a:t> </a:t>
                      </a: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2879">
                <a:tc>
                  <a:txBody>
                    <a:bodyPr/>
                    <a:lstStyle/>
                    <a:p>
                      <a:pPr marL="0" marR="0" algn="ctr">
                        <a:lnSpc>
                          <a:spcPct val="107000"/>
                        </a:lnSpc>
                        <a:spcBef>
                          <a:spcPts val="0"/>
                        </a:spcBef>
                        <a:spcAft>
                          <a:spcPts val="0"/>
                        </a:spcAft>
                      </a:pPr>
                      <a:r>
                        <a:rPr lang="en-US" sz="2000">
                          <a:effectLst/>
                        </a:rPr>
                        <a:t>Parasitism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Tick and dog</a:t>
                      </a:r>
                      <a:r>
                        <a:rPr lang="en-US" sz="2000" dirty="0">
                          <a:effectLst/>
                        </a:rPr>
                        <a:t> </a:t>
                      </a: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2879">
                <a:tc>
                  <a:txBody>
                    <a:bodyPr/>
                    <a:lstStyle/>
                    <a:p>
                      <a:pPr marL="0" marR="0" algn="ctr">
                        <a:lnSpc>
                          <a:spcPct val="107000"/>
                        </a:lnSpc>
                        <a:spcBef>
                          <a:spcPts val="0"/>
                        </a:spcBef>
                        <a:spcAft>
                          <a:spcPts val="0"/>
                        </a:spcAft>
                      </a:pPr>
                      <a:r>
                        <a:rPr lang="en-US" sz="2000">
                          <a:effectLst/>
                        </a:rPr>
                        <a:t>Commensalism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Hawk and cactus</a:t>
                      </a:r>
                      <a:r>
                        <a:rPr lang="en-US" sz="2000" dirty="0">
                          <a:effectLst/>
                        </a:rPr>
                        <a:t> </a:t>
                      </a: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2879">
                <a:tc>
                  <a:txBody>
                    <a:bodyPr/>
                    <a:lstStyle/>
                    <a:p>
                      <a:pPr marL="0" marR="0" algn="ctr">
                        <a:lnSpc>
                          <a:spcPct val="107000"/>
                        </a:lnSpc>
                        <a:spcBef>
                          <a:spcPts val="0"/>
                        </a:spcBef>
                        <a:spcAft>
                          <a:spcPts val="0"/>
                        </a:spcAft>
                      </a:pPr>
                      <a:r>
                        <a:rPr lang="en-US" sz="2000">
                          <a:effectLst/>
                        </a:rPr>
                        <a:t>Mutualism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 </a:t>
                      </a:r>
                      <a:r>
                        <a:rPr lang="en-US" sz="2000" dirty="0" smtClean="0">
                          <a:effectLst/>
                        </a:rPr>
                        <a:t>Humans</a:t>
                      </a:r>
                      <a:r>
                        <a:rPr lang="en-US" sz="2000" baseline="0" dirty="0" smtClean="0">
                          <a:effectLst/>
                        </a:rPr>
                        <a:t> and GI bacteria</a:t>
                      </a:r>
                      <a:endParaRPr lang="en-US" sz="2000" dirty="0">
                        <a:effectLst/>
                      </a:endParaRP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41911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5429"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normAutofit/>
          </a:bodyPr>
          <a:lstStyle/>
          <a:p>
            <a:r>
              <a:rPr lang="en-US"/>
              <a:t>Ways in Which Species Interact</a:t>
            </a:r>
            <a:endParaRPr lang="en-US" b="0"/>
          </a:p>
        </p:txBody>
      </p:sp>
      <p:sp>
        <p:nvSpPr>
          <p:cNvPr id="1255430"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a:buClr>
                <a:srgbClr val="FFFFFF"/>
              </a:buClr>
            </a:pPr>
            <a:r>
              <a:rPr lang="en-US" dirty="0"/>
              <a:t>These categories are based on whether each species causes benefit or harm to the other species in a given relationships in terms of total effects over time.</a:t>
            </a:r>
          </a:p>
          <a:p>
            <a:pPr>
              <a:buClr>
                <a:srgbClr val="FFFFFF"/>
              </a:buClr>
            </a:pPr>
            <a:r>
              <a:rPr lang="en-US" dirty="0"/>
              <a:t>Other types of interactions are possible.</a:t>
            </a:r>
          </a:p>
          <a:p>
            <a:pPr>
              <a:buClr>
                <a:srgbClr val="FFFFFF"/>
              </a:buClr>
            </a:pPr>
            <a:r>
              <a:rPr lang="en-US" dirty="0"/>
              <a:t>Many interactions between species are indirect, some interactions do not fit in a category clearly, and other types seem possible but are rarely found. Therefore, many interactions are neither categorized nor well studied.</a:t>
            </a:r>
          </a:p>
        </p:txBody>
      </p:sp>
    </p:spTree>
    <p:extLst>
      <p:ext uri="{BB962C8B-B14F-4D97-AF65-F5344CB8AC3E}">
        <p14:creationId xmlns:p14="http://schemas.microsoft.com/office/powerpoint/2010/main" val="3923342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54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54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54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30"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25"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Competition</a:t>
            </a:r>
            <a:endParaRPr lang="en-US" b="0"/>
          </a:p>
        </p:txBody>
      </p:sp>
      <p:sp>
        <p:nvSpPr>
          <p:cNvPr id="1259526"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85000" lnSpcReduction="10000"/>
          </a:bodyPr>
          <a:lstStyle/>
          <a:p>
            <a:pPr>
              <a:buClr>
                <a:srgbClr val="FFFFFF"/>
              </a:buClr>
            </a:pPr>
            <a:r>
              <a:rPr lang="en-US" b="1" dirty="0">
                <a:solidFill>
                  <a:srgbClr val="FF0000"/>
                </a:solidFill>
              </a:rPr>
              <a:t>Competition</a:t>
            </a:r>
            <a:r>
              <a:rPr lang="en-US" dirty="0"/>
              <a:t> is the relationship between two species (or individuals) in which both species (or individuals) attempt to use the same limited resource such that both are negatively affected by the relationship.</a:t>
            </a:r>
          </a:p>
          <a:p>
            <a:pPr>
              <a:buClr>
                <a:srgbClr val="FFFFFF"/>
              </a:buClr>
            </a:pPr>
            <a:r>
              <a:rPr lang="en-US" dirty="0"/>
              <a:t>Members of the same species must compete with each other because they require the same resources because they occupy the same niche. When members of different species compete, we say that their niches overlap, which means that each species uses some of the same resources in a habitat.</a:t>
            </a:r>
          </a:p>
        </p:txBody>
      </p:sp>
    </p:spTree>
    <p:extLst>
      <p:ext uri="{BB962C8B-B14F-4D97-AF65-F5344CB8AC3E}">
        <p14:creationId xmlns:p14="http://schemas.microsoft.com/office/powerpoint/2010/main" val="3120644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52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95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26"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0"/>
            <a:ext cx="9144000" cy="6092190"/>
          </a:xfrm>
          <a:prstGeom prst="rect">
            <a:avLst/>
          </a:prstGeom>
        </p:spPr>
      </p:pic>
    </p:spTree>
    <p:extLst>
      <p:ext uri="{BB962C8B-B14F-4D97-AF65-F5344CB8AC3E}">
        <p14:creationId xmlns:p14="http://schemas.microsoft.com/office/powerpoint/2010/main" val="2490137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157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Indirect Competition</a:t>
            </a:r>
            <a:endParaRPr lang="en-US" b="0"/>
          </a:p>
        </p:txBody>
      </p:sp>
      <p:sp>
        <p:nvSpPr>
          <p:cNvPr id="1261574" name="Rectangle 6"/>
          <p:cNvSpPr>
            <a:spLocks noGrp="1" noChangeArrowheads="1"/>
          </p:cNvSpPr>
          <p:nvPr>
            <p:ph idx="1"/>
          </p:nvPr>
        </p:nvSpPr>
        <p:spPr>
          <a:xfrm>
            <a:off x="428625" y="1498600"/>
            <a:ext cx="8229600" cy="43688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a:buClr>
                <a:srgbClr val="FFFFFF"/>
              </a:buClr>
            </a:pPr>
            <a:r>
              <a:rPr lang="en-US" dirty="0"/>
              <a:t>Species can compete even if they never come into direct contact with each other.</a:t>
            </a:r>
          </a:p>
          <a:p>
            <a:pPr>
              <a:buClr>
                <a:srgbClr val="FFFFFF"/>
              </a:buClr>
            </a:pPr>
            <a:r>
              <a:rPr lang="en-US" dirty="0"/>
              <a:t>For example, suppose that one insect feeds on a certain plant during </a:t>
            </a:r>
            <a:r>
              <a:rPr lang="en-US" dirty="0" smtClean="0"/>
              <a:t>the </a:t>
            </a:r>
            <a:r>
              <a:rPr lang="en-US" dirty="0"/>
              <a:t>day and that another species feeds on the same plant during the night. Because they use the same food source, the two species are indirect competitors.</a:t>
            </a:r>
          </a:p>
          <a:p>
            <a:pPr>
              <a:buClr>
                <a:srgbClr val="FFFFFF"/>
              </a:buClr>
            </a:pPr>
            <a:r>
              <a:rPr lang="en-US" dirty="0"/>
              <a:t>Humans rarely interact with the insects that eat our food crops, but those insects are still competing with us for food.</a:t>
            </a:r>
          </a:p>
        </p:txBody>
      </p:sp>
    </p:spTree>
    <p:extLst>
      <p:ext uri="{BB962C8B-B14F-4D97-AF65-F5344CB8AC3E}">
        <p14:creationId xmlns:p14="http://schemas.microsoft.com/office/powerpoint/2010/main" val="2455774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15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15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15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7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3621"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Adaptations to Competition</a:t>
            </a:r>
            <a:endParaRPr lang="en-US" b="0"/>
          </a:p>
        </p:txBody>
      </p:sp>
      <p:sp>
        <p:nvSpPr>
          <p:cNvPr id="1263622"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When two species with similar niches are placed together in the same ecosystem, we might expect one species to be more successful than the other.</a:t>
            </a:r>
          </a:p>
          <a:p>
            <a:pPr>
              <a:buClr>
                <a:srgbClr val="FFFFFF"/>
              </a:buClr>
            </a:pPr>
            <a:r>
              <a:rPr lang="en-US" dirty="0"/>
              <a:t>But in the course of evolution, adaptations that decrease competition will also be advantageous for species whose niches overlap.</a:t>
            </a:r>
          </a:p>
          <a:p>
            <a:pPr>
              <a:buClr>
                <a:srgbClr val="FFFFFF"/>
              </a:buClr>
            </a:pPr>
            <a:r>
              <a:rPr lang="en-US" dirty="0"/>
              <a:t>One way competition can be reduced between species is by dividing up the niche in time or space.</a:t>
            </a:r>
          </a:p>
        </p:txBody>
      </p:sp>
    </p:spTree>
    <p:extLst>
      <p:ext uri="{BB962C8B-B14F-4D97-AF65-F5344CB8AC3E}">
        <p14:creationId xmlns:p14="http://schemas.microsoft.com/office/powerpoint/2010/main" val="1191031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36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36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2"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5669"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Adaptations to Competition</a:t>
            </a:r>
            <a:endParaRPr lang="en-US" b="0"/>
          </a:p>
        </p:txBody>
      </p:sp>
      <p:sp>
        <p:nvSpPr>
          <p:cNvPr id="1265670"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a:buClr>
                <a:srgbClr val="FFFFFF"/>
              </a:buClr>
            </a:pPr>
            <a:r>
              <a:rPr lang="en-US" dirty="0">
                <a:solidFill>
                  <a:srgbClr val="FF0000"/>
                </a:solidFill>
              </a:rPr>
              <a:t>Niche restriction </a:t>
            </a:r>
            <a:r>
              <a:rPr lang="en-US" dirty="0"/>
              <a:t>is when each species uses less of the niche than they are capable of using. It is observed in closely related species that use the same resources within a habitat.</a:t>
            </a:r>
          </a:p>
          <a:p>
            <a:pPr>
              <a:buClr>
                <a:srgbClr val="FFFFFF"/>
              </a:buClr>
            </a:pPr>
            <a:r>
              <a:rPr lang="en-US" dirty="0"/>
              <a:t>For example, </a:t>
            </a:r>
            <a:r>
              <a:rPr lang="en-US" i="1" dirty="0" err="1"/>
              <a:t>Chthamalus</a:t>
            </a:r>
            <a:r>
              <a:rPr lang="en-US" i="1" dirty="0"/>
              <a:t> </a:t>
            </a:r>
            <a:r>
              <a:rPr lang="en-US" i="1" dirty="0" err="1"/>
              <a:t>stellatus</a:t>
            </a:r>
            <a:r>
              <a:rPr lang="en-US" i="1" dirty="0"/>
              <a:t>,</a:t>
            </a:r>
            <a:r>
              <a:rPr lang="en-US" dirty="0"/>
              <a:t> a barnacle species, is found only in the upper level of the intertidal zone when another barnacle species is present. When the other species is removed, </a:t>
            </a:r>
            <a:r>
              <a:rPr lang="en-US" i="1" dirty="0"/>
              <a:t>C. </a:t>
            </a:r>
            <a:r>
              <a:rPr lang="en-US" i="1" dirty="0" err="1"/>
              <a:t>stellatus</a:t>
            </a:r>
            <a:r>
              <a:rPr lang="en-US" dirty="0"/>
              <a:t> can be found at deeper levels.</a:t>
            </a:r>
          </a:p>
          <a:p>
            <a:pPr>
              <a:buClr>
                <a:srgbClr val="FFFFFF"/>
              </a:buClr>
            </a:pPr>
            <a:r>
              <a:rPr lang="en-US" dirty="0"/>
              <a:t>The actual niche used by a species may be smaller than the potential niche.</a:t>
            </a:r>
          </a:p>
        </p:txBody>
      </p:sp>
    </p:spTree>
    <p:extLst>
      <p:ext uri="{BB962C8B-B14F-4D97-AF65-F5344CB8AC3E}">
        <p14:creationId xmlns:p14="http://schemas.microsoft.com/office/powerpoint/2010/main" val="2099959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567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567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567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56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7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9349"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Properties of Populations</a:t>
            </a:r>
            <a:endParaRPr lang="en-US" b="0"/>
          </a:p>
        </p:txBody>
      </p:sp>
      <p:sp>
        <p:nvSpPr>
          <p:cNvPr id="1209350"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b="1" dirty="0">
                <a:solidFill>
                  <a:srgbClr val="FF0000"/>
                </a:solidFill>
              </a:rPr>
              <a:t>Density</a:t>
            </a:r>
            <a:r>
              <a:rPr lang="en-US" b="1" dirty="0"/>
              <a:t> </a:t>
            </a:r>
            <a:r>
              <a:rPr lang="en-US" dirty="0"/>
              <a:t>is the number of individuals of the same species in that live in a given unit of area.</a:t>
            </a:r>
          </a:p>
          <a:p>
            <a:pPr>
              <a:buClr>
                <a:srgbClr val="FFFFFF"/>
              </a:buClr>
            </a:pPr>
            <a:r>
              <a:rPr lang="en-US" b="1" dirty="0">
                <a:solidFill>
                  <a:srgbClr val="FF0000"/>
                </a:solidFill>
              </a:rPr>
              <a:t>Dispersion</a:t>
            </a:r>
            <a:r>
              <a:rPr lang="en-US" b="1" dirty="0"/>
              <a:t> </a:t>
            </a:r>
            <a:r>
              <a:rPr lang="en-US" dirty="0"/>
              <a:t>is the pattern of distribution of organisms in a population. A population</a:t>
            </a:r>
            <a:r>
              <a:rPr lang="ja-JP" altLang="en-US" dirty="0"/>
              <a:t>’</a:t>
            </a:r>
            <a:r>
              <a:rPr lang="en-US" dirty="0"/>
              <a:t>s dispersion may be even, clumped, or random.</a:t>
            </a:r>
          </a:p>
          <a:p>
            <a:pPr>
              <a:buClr>
                <a:srgbClr val="FFFFFF"/>
              </a:buClr>
            </a:pPr>
            <a:r>
              <a:rPr lang="en-US" dirty="0"/>
              <a:t>Size, density, dispersion, and other properties can be used to describe populations and to predict changes within them.</a:t>
            </a:r>
          </a:p>
        </p:txBody>
      </p:sp>
    </p:spTree>
    <p:extLst>
      <p:ext uri="{BB962C8B-B14F-4D97-AF65-F5344CB8AC3E}">
        <p14:creationId xmlns:p14="http://schemas.microsoft.com/office/powerpoint/2010/main" val="1011800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935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935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935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93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350"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7475" name="Rectangle 3"/>
          <p:cNvSpPr>
            <a:spLocks noGrp="1" noChangeArrowheads="1"/>
          </p:cNvSpPr>
          <p:nvPr>
            <p:ph type="title"/>
          </p:nvPr>
        </p:nvSpPr>
        <p:spPr>
          <a:noFill/>
          <a:ln/>
        </p:spPr>
        <p:txBody>
          <a:bodyPr/>
          <a:lstStyle/>
          <a:p>
            <a:r>
              <a:rPr lang="en-US"/>
              <a:t>Adaptations to Competition</a:t>
            </a:r>
          </a:p>
        </p:txBody>
      </p:sp>
      <p:pic>
        <p:nvPicPr>
          <p:cNvPr id="1257480" name="Picture 8" descr="0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1524000"/>
            <a:ext cx="5753100" cy="44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8424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3512058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7717"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Predation</a:t>
            </a:r>
            <a:endParaRPr lang="en-US" b="0"/>
          </a:p>
        </p:txBody>
      </p:sp>
      <p:sp>
        <p:nvSpPr>
          <p:cNvPr id="1267718"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b="1" dirty="0">
                <a:solidFill>
                  <a:srgbClr val="FF0000"/>
                </a:solidFill>
              </a:rPr>
              <a:t>Predation</a:t>
            </a:r>
            <a:r>
              <a:rPr lang="en-US" b="1" dirty="0"/>
              <a:t> </a:t>
            </a:r>
            <a:r>
              <a:rPr lang="en-US" dirty="0"/>
              <a:t>is an interaction between two species in which one species, the predator, feeds on the other species, the prey.</a:t>
            </a:r>
          </a:p>
          <a:p>
            <a:pPr>
              <a:buClr>
                <a:srgbClr val="FFFFFF"/>
              </a:buClr>
            </a:pPr>
            <a:r>
              <a:rPr lang="en-US" dirty="0"/>
              <a:t>In complex food webs, a predator may also be the prey of another species.</a:t>
            </a:r>
          </a:p>
          <a:p>
            <a:pPr>
              <a:buClr>
                <a:srgbClr val="FFFFFF"/>
              </a:buClr>
            </a:pPr>
            <a:r>
              <a:rPr lang="en-US" dirty="0"/>
              <a:t>Most organisms have evolved some mechanisms to avoid or defend against predators.</a:t>
            </a:r>
          </a:p>
        </p:txBody>
      </p:sp>
    </p:spTree>
    <p:extLst>
      <p:ext uri="{BB962C8B-B14F-4D97-AF65-F5344CB8AC3E}">
        <p14:creationId xmlns:p14="http://schemas.microsoft.com/office/powerpoint/2010/main" val="3210258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77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77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771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77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18"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181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Predators</a:t>
            </a:r>
            <a:endParaRPr lang="en-US" b="0"/>
          </a:p>
        </p:txBody>
      </p:sp>
      <p:sp>
        <p:nvSpPr>
          <p:cNvPr id="1271814" name="Rectangle 6"/>
          <p:cNvSpPr>
            <a:spLocks noGrp="1" noChangeArrowheads="1"/>
          </p:cNvSpPr>
          <p:nvPr>
            <p:ph idx="1"/>
          </p:nvPr>
        </p:nvSpPr>
        <p:spPr>
          <a:xfrm>
            <a:off x="428625" y="1498600"/>
            <a:ext cx="77724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a:t>Some predators eat only specific types of prey. In this kind of close relationship, the sizes of each population tend to increase and decrease in linked patterns, as shown below.</a:t>
            </a:r>
          </a:p>
        </p:txBody>
      </p:sp>
      <p:pic>
        <p:nvPicPr>
          <p:cNvPr id="1271818" name="Picture 10" descr="08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91815"/>
            <a:ext cx="5172075" cy="266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91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181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499"/>
                                          </p:stCondLst>
                                        </p:cTn>
                                        <p:tgtEl>
                                          <p:spTgt spid="1271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814"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3861"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Parasitism</a:t>
            </a:r>
            <a:endParaRPr lang="en-US" b="0"/>
          </a:p>
        </p:txBody>
      </p:sp>
      <p:sp>
        <p:nvSpPr>
          <p:cNvPr id="1273862"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An organism that lives in or on another organism and feeds on the other organism is a </a:t>
            </a:r>
            <a:r>
              <a:rPr lang="en-US" i="1" dirty="0">
                <a:solidFill>
                  <a:srgbClr val="FF0000"/>
                </a:solidFill>
              </a:rPr>
              <a:t>parasite.</a:t>
            </a:r>
            <a:r>
              <a:rPr lang="en-US" dirty="0">
                <a:solidFill>
                  <a:srgbClr val="FF0000"/>
                </a:solidFill>
              </a:rPr>
              <a:t> </a:t>
            </a:r>
            <a:r>
              <a:rPr lang="en-US" dirty="0"/>
              <a:t>Examples include ticks, fleas, tapeworms, heartworms, and bloodsucking leeches.</a:t>
            </a:r>
          </a:p>
          <a:p>
            <a:pPr>
              <a:buClr>
                <a:srgbClr val="FFFFFF"/>
              </a:buClr>
            </a:pPr>
            <a:r>
              <a:rPr lang="en-US" dirty="0"/>
              <a:t>The organisms the parasite takes its nourishment from is known as the </a:t>
            </a:r>
            <a:r>
              <a:rPr lang="en-US" i="1" dirty="0"/>
              <a:t>host</a:t>
            </a:r>
            <a:r>
              <a:rPr lang="en-US" dirty="0"/>
              <a:t>.</a:t>
            </a:r>
          </a:p>
          <a:p>
            <a:pPr>
              <a:buClr>
                <a:srgbClr val="FFFFFF"/>
              </a:buClr>
            </a:pPr>
            <a:r>
              <a:rPr lang="en-US" b="1" dirty="0">
                <a:solidFill>
                  <a:srgbClr val="FF0000"/>
                </a:solidFill>
              </a:rPr>
              <a:t>Parasitism</a:t>
            </a:r>
            <a:r>
              <a:rPr lang="en-US" dirty="0">
                <a:solidFill>
                  <a:srgbClr val="FF0000"/>
                </a:solidFill>
              </a:rPr>
              <a:t> </a:t>
            </a:r>
            <a:r>
              <a:rPr lang="en-US" dirty="0"/>
              <a:t>is a relationship between two species, the parasite, benefits from the other species, the host, and usually harms the host. </a:t>
            </a:r>
          </a:p>
        </p:txBody>
      </p:sp>
    </p:spTree>
    <p:extLst>
      <p:ext uri="{BB962C8B-B14F-4D97-AF65-F5344CB8AC3E}">
        <p14:creationId xmlns:p14="http://schemas.microsoft.com/office/powerpoint/2010/main" val="29356370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386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386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386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38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62"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5909"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Parasitism</a:t>
            </a:r>
            <a:endParaRPr lang="en-US" b="0"/>
          </a:p>
        </p:txBody>
      </p:sp>
      <p:sp>
        <p:nvSpPr>
          <p:cNvPr id="1275910"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solidFill>
                  <a:srgbClr val="FFD24B"/>
                </a:solidFill>
              </a:rPr>
              <a:t>The differences between a parasite and a predator are that a parasite spends some of its life in or on the host, and that the parasites do not usually kill their hosts.</a:t>
            </a:r>
          </a:p>
          <a:p>
            <a:pPr>
              <a:buClr>
                <a:srgbClr val="FFFFFF"/>
              </a:buClr>
            </a:pPr>
            <a:r>
              <a:rPr lang="en-US" dirty="0"/>
              <a:t>In fact, the parasite has an evolutionary advantage if it allows its host to live longer.</a:t>
            </a:r>
          </a:p>
          <a:p>
            <a:pPr>
              <a:buClr>
                <a:srgbClr val="FFFFFF"/>
              </a:buClr>
            </a:pPr>
            <a:r>
              <a:rPr lang="en-US" dirty="0"/>
              <a:t>However, the host is often weakened or exposed to disease by the parasite.</a:t>
            </a:r>
          </a:p>
        </p:txBody>
      </p:sp>
    </p:spTree>
    <p:extLst>
      <p:ext uri="{BB962C8B-B14F-4D97-AF65-F5344CB8AC3E}">
        <p14:creationId xmlns:p14="http://schemas.microsoft.com/office/powerpoint/2010/main" val="3989952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59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59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59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59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910"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669" y="162513"/>
            <a:ext cx="2990540" cy="2691486"/>
          </a:xfrm>
          <a:prstGeom prst="rect">
            <a:avLst/>
          </a:prstGeom>
        </p:spPr>
      </p:pic>
      <p:pic>
        <p:nvPicPr>
          <p:cNvPr id="5" name="Picture 4"/>
          <p:cNvPicPr>
            <a:picLocks noChangeAspect="1"/>
          </p:cNvPicPr>
          <p:nvPr/>
        </p:nvPicPr>
        <p:blipFill>
          <a:blip r:embed="rId3"/>
          <a:stretch>
            <a:fillRect/>
          </a:stretch>
        </p:blipFill>
        <p:spPr>
          <a:xfrm>
            <a:off x="3156208" y="3402406"/>
            <a:ext cx="5987791" cy="3455593"/>
          </a:xfrm>
          <a:prstGeom prst="rect">
            <a:avLst/>
          </a:prstGeom>
        </p:spPr>
      </p:pic>
      <p:pic>
        <p:nvPicPr>
          <p:cNvPr id="6" name="Picture 5"/>
          <p:cNvPicPr>
            <a:picLocks noChangeAspect="1"/>
          </p:cNvPicPr>
          <p:nvPr/>
        </p:nvPicPr>
        <p:blipFill>
          <a:blip r:embed="rId4"/>
          <a:stretch>
            <a:fillRect/>
          </a:stretch>
        </p:blipFill>
        <p:spPr>
          <a:xfrm>
            <a:off x="4629103" y="162513"/>
            <a:ext cx="3423780" cy="3027640"/>
          </a:xfrm>
          <a:prstGeom prst="rect">
            <a:avLst/>
          </a:prstGeom>
        </p:spPr>
      </p:pic>
    </p:spTree>
    <p:extLst>
      <p:ext uri="{BB962C8B-B14F-4D97-AF65-F5344CB8AC3E}">
        <p14:creationId xmlns:p14="http://schemas.microsoft.com/office/powerpoint/2010/main" val="3932283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850900"/>
            <a:ext cx="6400800" cy="5156200"/>
          </a:xfrm>
          <a:prstGeom prst="rect">
            <a:avLst/>
          </a:prstGeom>
        </p:spPr>
      </p:pic>
    </p:spTree>
    <p:extLst>
      <p:ext uri="{BB962C8B-B14F-4D97-AF65-F5344CB8AC3E}">
        <p14:creationId xmlns:p14="http://schemas.microsoft.com/office/powerpoint/2010/main" val="1088708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57"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Mutualism</a:t>
            </a:r>
            <a:endParaRPr lang="en-US" b="0"/>
          </a:p>
        </p:txBody>
      </p:sp>
      <p:sp>
        <p:nvSpPr>
          <p:cNvPr id="1277958"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a:buClr>
                <a:srgbClr val="FFFFFF"/>
              </a:buClr>
            </a:pPr>
            <a:r>
              <a:rPr lang="en-US" dirty="0"/>
              <a:t>Many species depend on another species for survival. In some cases, neither organism can survive alone.</a:t>
            </a:r>
          </a:p>
          <a:p>
            <a:pPr>
              <a:buClr>
                <a:srgbClr val="FFFFFF"/>
              </a:buClr>
            </a:pPr>
            <a:r>
              <a:rPr lang="en-US" b="1" dirty="0">
                <a:solidFill>
                  <a:srgbClr val="FF0000"/>
                </a:solidFill>
              </a:rPr>
              <a:t>Mutualism</a:t>
            </a:r>
            <a:r>
              <a:rPr lang="en-US" dirty="0"/>
              <a:t> is a relationship between two species in which both species benefit.</a:t>
            </a:r>
          </a:p>
          <a:p>
            <a:pPr>
              <a:buClr>
                <a:srgbClr val="FFFFFF"/>
              </a:buClr>
            </a:pPr>
            <a:r>
              <a:rPr lang="en-US" dirty="0"/>
              <a:t>Certain species of bacteria in your intestines form a mutualistic relationship with you. These bacteria help break down food that you cannot digest. In return, you give the bacteria a warm, food-rich habitat.</a:t>
            </a:r>
          </a:p>
        </p:txBody>
      </p:sp>
    </p:spTree>
    <p:extLst>
      <p:ext uri="{BB962C8B-B14F-4D97-AF65-F5344CB8AC3E}">
        <p14:creationId xmlns:p14="http://schemas.microsoft.com/office/powerpoint/2010/main" val="3464817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795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795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795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79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58"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798" y="281734"/>
            <a:ext cx="3898900" cy="2527300"/>
          </a:xfrm>
          <a:prstGeom prst="rect">
            <a:avLst/>
          </a:prstGeom>
        </p:spPr>
      </p:pic>
      <p:pic>
        <p:nvPicPr>
          <p:cNvPr id="5" name="Picture 4"/>
          <p:cNvPicPr>
            <a:picLocks noChangeAspect="1"/>
          </p:cNvPicPr>
          <p:nvPr/>
        </p:nvPicPr>
        <p:blipFill>
          <a:blip r:embed="rId3"/>
          <a:stretch>
            <a:fillRect/>
          </a:stretch>
        </p:blipFill>
        <p:spPr>
          <a:xfrm>
            <a:off x="3302000" y="2686827"/>
            <a:ext cx="5842000" cy="4127500"/>
          </a:xfrm>
          <a:prstGeom prst="rect">
            <a:avLst/>
          </a:prstGeom>
        </p:spPr>
      </p:pic>
    </p:spTree>
    <p:extLst>
      <p:ext uri="{BB962C8B-B14F-4D97-AF65-F5344CB8AC3E}">
        <p14:creationId xmlns:p14="http://schemas.microsoft.com/office/powerpoint/2010/main" val="216650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797" y="241299"/>
            <a:ext cx="4074603" cy="2721835"/>
          </a:xfrm>
          <a:prstGeom prst="rect">
            <a:avLst/>
          </a:prstGeom>
        </p:spPr>
      </p:pic>
      <p:pic>
        <p:nvPicPr>
          <p:cNvPr id="5" name="Picture 4"/>
          <p:cNvPicPr>
            <a:picLocks noChangeAspect="1"/>
          </p:cNvPicPr>
          <p:nvPr/>
        </p:nvPicPr>
        <p:blipFill>
          <a:blip r:embed="rId3"/>
          <a:stretch>
            <a:fillRect/>
          </a:stretch>
        </p:blipFill>
        <p:spPr>
          <a:xfrm>
            <a:off x="893421" y="3638902"/>
            <a:ext cx="7467600" cy="2806700"/>
          </a:xfrm>
          <a:prstGeom prst="rect">
            <a:avLst/>
          </a:prstGeom>
        </p:spPr>
      </p:pic>
    </p:spTree>
    <p:extLst>
      <p:ext uri="{BB962C8B-B14F-4D97-AF65-F5344CB8AC3E}">
        <p14:creationId xmlns:p14="http://schemas.microsoft.com/office/powerpoint/2010/main" val="3702944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05" name="Rectangle 5"/>
          <p:cNvSpPr>
            <a:spLocks noGrp="1" noChangeArrowheads="1"/>
          </p:cNvSpPr>
          <p:nvPr>
            <p:ph type="title"/>
          </p:nvPr>
        </p:nvSpPr>
        <p:spPr>
          <a:xfrm>
            <a:off x="455613" y="684213"/>
            <a:ext cx="8229600" cy="731837"/>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a:t>Commensalism</a:t>
            </a:r>
            <a:endParaRPr lang="en-US" b="0"/>
          </a:p>
        </p:txBody>
      </p:sp>
      <p:sp>
        <p:nvSpPr>
          <p:cNvPr id="1280006"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b="1" dirty="0">
                <a:solidFill>
                  <a:srgbClr val="FF0000"/>
                </a:solidFill>
              </a:rPr>
              <a:t>Commensalism</a:t>
            </a:r>
            <a:r>
              <a:rPr lang="en-US" dirty="0">
                <a:solidFill>
                  <a:srgbClr val="FF0000"/>
                </a:solidFill>
              </a:rPr>
              <a:t> </a:t>
            </a:r>
            <a:r>
              <a:rPr lang="en-US" dirty="0"/>
              <a:t>is a relationship between two organisms in which one organism benefits and the other in unaffected.</a:t>
            </a:r>
          </a:p>
          <a:p>
            <a:pPr>
              <a:buClr>
                <a:srgbClr val="FFFFFF"/>
              </a:buClr>
            </a:pPr>
            <a:r>
              <a:rPr lang="en-US" dirty="0"/>
              <a:t>An example is the relationship between sharks and a type of fish called remoras. Remoras attach themselves to sharks and feed on scraps of food left over from the </a:t>
            </a:r>
            <a:r>
              <a:rPr lang="en-US" dirty="0" smtClean="0"/>
              <a:t>shark’s </a:t>
            </a:r>
            <a:r>
              <a:rPr lang="en-US" dirty="0"/>
              <a:t>meals.</a:t>
            </a:r>
          </a:p>
          <a:p>
            <a:pPr>
              <a:buClr>
                <a:srgbClr val="FFFFFF"/>
              </a:buClr>
            </a:pPr>
            <a:r>
              <a:rPr lang="en-US" dirty="0"/>
              <a:t>Even seemingly harmless activity, however,  might have an effect on another species.</a:t>
            </a:r>
          </a:p>
        </p:txBody>
      </p:sp>
    </p:spTree>
    <p:extLst>
      <p:ext uri="{BB962C8B-B14F-4D97-AF65-F5344CB8AC3E}">
        <p14:creationId xmlns:p14="http://schemas.microsoft.com/office/powerpoint/2010/main" val="4159117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0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0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0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6"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0" y="838200"/>
            <a:ext cx="8890000" cy="5168900"/>
          </a:xfrm>
          <a:prstGeom prst="rect">
            <a:avLst/>
          </a:prstGeom>
        </p:spPr>
      </p:pic>
    </p:spTree>
    <p:extLst>
      <p:ext uri="{BB962C8B-B14F-4D97-AF65-F5344CB8AC3E}">
        <p14:creationId xmlns:p14="http://schemas.microsoft.com/office/powerpoint/2010/main" val="1933565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205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Symbiosis and Coevolution</a:t>
            </a:r>
            <a:endParaRPr lang="en-US" b="0"/>
          </a:p>
        </p:txBody>
      </p:sp>
      <p:sp>
        <p:nvSpPr>
          <p:cNvPr id="1282054"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a:buClr>
                <a:srgbClr val="FFFFFF"/>
              </a:buClr>
            </a:pPr>
            <a:r>
              <a:rPr lang="en-US" b="1" dirty="0">
                <a:solidFill>
                  <a:srgbClr val="FF0000"/>
                </a:solidFill>
              </a:rPr>
              <a:t>Symbiosis</a:t>
            </a:r>
            <a:r>
              <a:rPr lang="en-US" b="1" dirty="0"/>
              <a:t> </a:t>
            </a:r>
            <a:r>
              <a:rPr lang="en-US" dirty="0"/>
              <a:t>is a relationship in which two different organisms live in close association with each other.</a:t>
            </a:r>
          </a:p>
          <a:p>
            <a:pPr>
              <a:buClr>
                <a:srgbClr val="FFFFFF"/>
              </a:buClr>
            </a:pPr>
            <a:r>
              <a:rPr lang="en-US" dirty="0"/>
              <a:t>Symbiosis is most often used to describe a relationship in which at least one species benefits.</a:t>
            </a:r>
          </a:p>
          <a:p>
            <a:pPr>
              <a:buClr>
                <a:srgbClr val="FFFFFF"/>
              </a:buClr>
            </a:pPr>
            <a:r>
              <a:rPr lang="en-US" dirty="0"/>
              <a:t>Overtime, species in close relationships may </a:t>
            </a:r>
            <a:r>
              <a:rPr lang="en-US" i="1" dirty="0"/>
              <a:t>coevolve</a:t>
            </a:r>
            <a:r>
              <a:rPr lang="en-US" dirty="0"/>
              <a:t>. These species may evolve adaptations that reduce the harm or improve the benefit of the relationship.</a:t>
            </a:r>
          </a:p>
          <a:p>
            <a:pPr>
              <a:buClr>
                <a:srgbClr val="FFFFFF"/>
              </a:buClr>
            </a:pPr>
            <a:endParaRPr lang="en-US" dirty="0"/>
          </a:p>
        </p:txBody>
      </p:sp>
    </p:spTree>
    <p:extLst>
      <p:ext uri="{BB962C8B-B14F-4D97-AF65-F5344CB8AC3E}">
        <p14:creationId xmlns:p14="http://schemas.microsoft.com/office/powerpoint/2010/main" val="32627187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205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205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205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20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54"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7000" y="1320800"/>
            <a:ext cx="6350000" cy="4203700"/>
          </a:xfrm>
          <a:prstGeom prst="rect">
            <a:avLst/>
          </a:prstGeom>
        </p:spPr>
      </p:pic>
    </p:spTree>
    <p:extLst>
      <p:ext uri="{BB962C8B-B14F-4D97-AF65-F5344CB8AC3E}">
        <p14:creationId xmlns:p14="http://schemas.microsoft.com/office/powerpoint/2010/main" val="1960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1397"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How Does a Population Grow?</a:t>
            </a:r>
            <a:endParaRPr lang="en-US" b="0"/>
          </a:p>
        </p:txBody>
      </p:sp>
      <p:sp>
        <p:nvSpPr>
          <p:cNvPr id="1211398"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t>A population gains individuals with each new offspring or birth and loses them with each death.</a:t>
            </a:r>
          </a:p>
          <a:p>
            <a:pPr>
              <a:buClr>
                <a:srgbClr val="FFFFFF"/>
              </a:buClr>
            </a:pPr>
            <a:r>
              <a:rPr lang="en-US" dirty="0"/>
              <a:t>The resulting population change over time can be represented by the equation below.</a:t>
            </a:r>
          </a:p>
        </p:txBody>
      </p:sp>
      <p:pic>
        <p:nvPicPr>
          <p:cNvPr id="1211402" name="Picture 10" descr="08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4170263"/>
            <a:ext cx="645795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986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13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13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1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549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How Does a Population Grow?</a:t>
            </a:r>
            <a:endParaRPr lang="en-US" b="0"/>
          </a:p>
        </p:txBody>
      </p:sp>
      <p:sp>
        <p:nvSpPr>
          <p:cNvPr id="1215494"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b="1" dirty="0">
                <a:solidFill>
                  <a:srgbClr val="FF0000"/>
                </a:solidFill>
              </a:rPr>
              <a:t>Growth rate </a:t>
            </a:r>
            <a:r>
              <a:rPr lang="en-US" dirty="0"/>
              <a:t>is an expression of the increase in the size of an organism or population over a given period of time. It is the birth rate minus the death rate.</a:t>
            </a:r>
          </a:p>
          <a:p>
            <a:pPr>
              <a:buClr>
                <a:srgbClr val="FFFFFF"/>
              </a:buClr>
            </a:pPr>
            <a:r>
              <a:rPr lang="en-US" dirty="0"/>
              <a:t>Overtime, the growth rates of populations change because birth rates and death rates increase or decrease. </a:t>
            </a:r>
          </a:p>
          <a:p>
            <a:pPr>
              <a:buClr>
                <a:srgbClr val="FFFFFF"/>
              </a:buClr>
            </a:pPr>
            <a:r>
              <a:rPr lang="en-US" dirty="0"/>
              <a:t>For this reason, growth rates can be positive, negative, or zero.</a:t>
            </a:r>
          </a:p>
        </p:txBody>
      </p:sp>
    </p:spTree>
    <p:extLst>
      <p:ext uri="{BB962C8B-B14F-4D97-AF65-F5344CB8AC3E}">
        <p14:creationId xmlns:p14="http://schemas.microsoft.com/office/powerpoint/2010/main" val="33097423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549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549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549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54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7541"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How Does a Population Grow?</a:t>
            </a:r>
            <a:endParaRPr lang="en-US" b="0"/>
          </a:p>
        </p:txBody>
      </p:sp>
      <p:sp>
        <p:nvSpPr>
          <p:cNvPr id="1217542"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For the growth rate to be zero, the average number of births must equal the average number of deaths.</a:t>
            </a:r>
          </a:p>
          <a:p>
            <a:pPr>
              <a:buClr>
                <a:srgbClr val="FFFFFF"/>
              </a:buClr>
            </a:pPr>
            <a:r>
              <a:rPr lang="en-US" dirty="0"/>
              <a:t>A population would remain the same size if each pair of adults produced exactly two offspring, and each of those offspring survived to reproduce.</a:t>
            </a:r>
          </a:p>
          <a:p>
            <a:pPr>
              <a:buClr>
                <a:srgbClr val="FFFFFF"/>
              </a:buClr>
            </a:pPr>
            <a:r>
              <a:rPr lang="en-US" dirty="0"/>
              <a:t>If the adults in a population are not replaced by new births, the growth rate will be negative and the population will shrink.</a:t>
            </a:r>
          </a:p>
          <a:p>
            <a:pPr>
              <a:buClr>
                <a:srgbClr val="FFFFFF"/>
              </a:buClr>
            </a:pPr>
            <a:endParaRPr lang="en-US" dirty="0"/>
          </a:p>
        </p:txBody>
      </p:sp>
    </p:spTree>
    <p:extLst>
      <p:ext uri="{BB962C8B-B14F-4D97-AF65-F5344CB8AC3E}">
        <p14:creationId xmlns:p14="http://schemas.microsoft.com/office/powerpoint/2010/main" val="3583619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75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75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75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9593" name="Rectangle 9"/>
          <p:cNvSpPr>
            <a:spLocks noGrp="1" noChangeArrowheads="1"/>
          </p:cNvSpPr>
          <p:nvPr>
            <p:ph type="title"/>
          </p:nvPr>
        </p:nvSpPr>
        <p:spPr/>
        <p:txBody>
          <a:bodyPr>
            <a:normAutofit/>
          </a:bodyPr>
          <a:lstStyle/>
          <a:p>
            <a:r>
              <a:rPr lang="en-US"/>
              <a:t>How Fast Can a Population Grow?</a:t>
            </a:r>
          </a:p>
        </p:txBody>
      </p:sp>
      <p:sp>
        <p:nvSpPr>
          <p:cNvPr id="1219590"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t>Populations usually stay about the same size from year to year because various factors kill many individuals before they can reproduce.</a:t>
            </a:r>
          </a:p>
          <a:p>
            <a:pPr>
              <a:buClr>
                <a:srgbClr val="FFFFFF"/>
              </a:buClr>
            </a:pPr>
            <a:r>
              <a:rPr lang="en-US" dirty="0"/>
              <a:t>These factors control the sizes of populations.</a:t>
            </a:r>
          </a:p>
          <a:p>
            <a:pPr>
              <a:buClr>
                <a:srgbClr val="FFFFFF"/>
              </a:buClr>
            </a:pPr>
            <a:r>
              <a:rPr lang="en-US" dirty="0"/>
              <a:t>In the long run, the factors also determine how the population evolves.</a:t>
            </a:r>
          </a:p>
          <a:p>
            <a:pPr>
              <a:buClr>
                <a:srgbClr val="FFFFFF"/>
              </a:buClr>
            </a:pPr>
            <a:endParaRPr lang="en-US" dirty="0"/>
          </a:p>
        </p:txBody>
      </p:sp>
    </p:spTree>
    <p:extLst>
      <p:ext uri="{BB962C8B-B14F-4D97-AF65-F5344CB8AC3E}">
        <p14:creationId xmlns:p14="http://schemas.microsoft.com/office/powerpoint/2010/main" val="4007514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95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95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95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59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2195</Words>
  <Application>Microsoft Office PowerPoint</Application>
  <PresentationFormat>On-screen Show (4:3)</PresentationFormat>
  <Paragraphs>162</Paragraphs>
  <Slides>53</Slides>
  <Notes>36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Understanding Populations</vt:lpstr>
      <vt:lpstr>What Is a Population?</vt:lpstr>
      <vt:lpstr>PowerPoint Presentation</vt:lpstr>
      <vt:lpstr>Properties of Populations</vt:lpstr>
      <vt:lpstr>PowerPoint Presentation</vt:lpstr>
      <vt:lpstr>How Does a Population Grow?</vt:lpstr>
      <vt:lpstr>How Does a Population Grow?</vt:lpstr>
      <vt:lpstr>How Does a Population Grow?</vt:lpstr>
      <vt:lpstr>How Fast Can a Population Grow?</vt:lpstr>
      <vt:lpstr>PowerPoint Presentation</vt:lpstr>
      <vt:lpstr>Reproductive Potential</vt:lpstr>
      <vt:lpstr>Reproductive Potential</vt:lpstr>
      <vt:lpstr>Reproductive Potential</vt:lpstr>
      <vt:lpstr>PowerPoint Presentation</vt:lpstr>
      <vt:lpstr>Exponential Growth</vt:lpstr>
      <vt:lpstr>Exponential Growth</vt:lpstr>
      <vt:lpstr>What Limits Population Growth?</vt:lpstr>
      <vt:lpstr>Carrying Capacity</vt:lpstr>
      <vt:lpstr>Carrying Capacity</vt:lpstr>
      <vt:lpstr>Resource Limits</vt:lpstr>
      <vt:lpstr>PowerPoint Presentation</vt:lpstr>
      <vt:lpstr>Competition Within a Population</vt:lpstr>
      <vt:lpstr>Competition Within a Population</vt:lpstr>
      <vt:lpstr>Two Types of Population Regulation</vt:lpstr>
      <vt:lpstr>Population Regulation</vt:lpstr>
      <vt:lpstr>PowerPoint Presentation</vt:lpstr>
      <vt:lpstr>Population Regulation</vt:lpstr>
      <vt:lpstr>PowerPoint Presentation</vt:lpstr>
      <vt:lpstr>An Organism’s Niche</vt:lpstr>
      <vt:lpstr>PowerPoint Presentation</vt:lpstr>
      <vt:lpstr>Ways in Which Species Interact</vt:lpstr>
      <vt:lpstr>Species Interactions</vt:lpstr>
      <vt:lpstr>PowerPoint Presentation</vt:lpstr>
      <vt:lpstr>Ways in Which Species Interact</vt:lpstr>
      <vt:lpstr>Competition</vt:lpstr>
      <vt:lpstr>PowerPoint Presentation</vt:lpstr>
      <vt:lpstr>Indirect Competition</vt:lpstr>
      <vt:lpstr>Adaptations to Competition</vt:lpstr>
      <vt:lpstr>Adaptations to Competition</vt:lpstr>
      <vt:lpstr>Adaptations to Competition</vt:lpstr>
      <vt:lpstr>PowerPoint Presentation</vt:lpstr>
      <vt:lpstr>Predation</vt:lpstr>
      <vt:lpstr>Predators</vt:lpstr>
      <vt:lpstr>Parasitism</vt:lpstr>
      <vt:lpstr>Parasitism</vt:lpstr>
      <vt:lpstr>PowerPoint Presentation</vt:lpstr>
      <vt:lpstr>PowerPoint Presentation</vt:lpstr>
      <vt:lpstr>Mutualism</vt:lpstr>
      <vt:lpstr>PowerPoint Presentation</vt:lpstr>
      <vt:lpstr>Commensalism</vt:lpstr>
      <vt:lpstr>PowerPoint Presentation</vt:lpstr>
      <vt:lpstr>Symbiosis and Coevolution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understanding populations</dc:title>
  <dc:creator>Crystal Stawiery</dc:creator>
  <cp:lastModifiedBy>nbailey</cp:lastModifiedBy>
  <cp:revision>12</cp:revision>
  <dcterms:created xsi:type="dcterms:W3CDTF">2014-06-11T14:50:34Z</dcterms:created>
  <dcterms:modified xsi:type="dcterms:W3CDTF">2017-11-15T12:47:18Z</dcterms:modified>
</cp:coreProperties>
</file>