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96" r:id="rId15"/>
    <p:sldId id="297" r:id="rId16"/>
    <p:sldId id="273" r:id="rId17"/>
    <p:sldId id="298" r:id="rId18"/>
    <p:sldId id="275" r:id="rId19"/>
    <p:sldId id="299" r:id="rId20"/>
    <p:sldId id="277" r:id="rId21"/>
    <p:sldId id="279" r:id="rId22"/>
    <p:sldId id="281" r:id="rId23"/>
    <p:sldId id="283" r:id="rId24"/>
    <p:sldId id="285" r:id="rId25"/>
    <p:sldId id="302" r:id="rId26"/>
    <p:sldId id="287" r:id="rId27"/>
    <p:sldId id="305" r:id="rId28"/>
    <p:sldId id="286" r:id="rId29"/>
    <p:sldId id="290" r:id="rId30"/>
    <p:sldId id="291" r:id="rId31"/>
    <p:sldId id="292" r:id="rId32"/>
    <p:sldId id="304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4AF3D-162F-F649-9684-93FCB6AFCE23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8D1C-B0EF-2F45-B1BC-BB23663C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8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0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0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4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9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E517-D28E-5C44-BA75-154D2AF7BFE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ACA8-956E-C046-BC2B-59F129885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20: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nvironment </a:t>
            </a:r>
            <a:r>
              <a:rPr lang="en-US" dirty="0" smtClean="0"/>
              <a:t>and </a:t>
            </a:r>
            <a:r>
              <a:rPr lang="en-US" dirty="0" smtClean="0"/>
              <a:t>Human </a:t>
            </a:r>
            <a:r>
              <a:rPr lang="en-US" dirty="0"/>
              <a:t>H</a:t>
            </a:r>
            <a:r>
              <a:rPr lang="en-US" dirty="0" smtClean="0"/>
              <a:t>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Risk Assessment</a:t>
            </a:r>
            <a:endParaRPr lang="en-US" b="0"/>
          </a:p>
        </p:txBody>
      </p:sp>
      <p:sp>
        <p:nvSpPr>
          <p:cNvPr id="152167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Risk assessment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scientific assessment, study, and management of risk. It is also the scientific estimation of the likelihood of negative effects that may result from exposure to a specific </a:t>
            </a:r>
            <a:r>
              <a:rPr lang="en-US" dirty="0" smtClean="0"/>
              <a:t>hazard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396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7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Risk Assessment</a:t>
            </a:r>
            <a:endParaRPr lang="en-US" b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Clr>
                <a:srgbClr val="FFFFFF"/>
              </a:buClr>
            </a:pPr>
            <a:r>
              <a:rPr lang="en-US" dirty="0"/>
              <a:t>The process of risk assessment includes: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/>
              <a:t>compiling and evaluating existing information on the substance,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/>
              <a:t>determining how people might be exposed to it by using diagrams, air flow models, and others,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/>
              <a:t>determining the toxicity of the substance,</a:t>
            </a:r>
          </a:p>
          <a:p>
            <a:pPr marL="914400" lvl="1" indent="-457200">
              <a:buClr>
                <a:srgbClr val="FFFFFF"/>
              </a:buClr>
              <a:buFontTx/>
              <a:buChar char="•"/>
            </a:pPr>
            <a:r>
              <a:rPr lang="en-US" dirty="0"/>
              <a:t>and characterizing the risk of that substance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3071195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Risk Assessment</a:t>
            </a:r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455613" y="1465907"/>
            <a:ext cx="822166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7663" indent="-347663" algn="l">
              <a:spcAft>
                <a:spcPct val="50000"/>
              </a:spcAft>
              <a:buFontTx/>
              <a:buChar char="•"/>
            </a:pPr>
            <a:r>
              <a:rPr lang="en-US" sz="2400" baseline="0" dirty="0"/>
              <a:t>Air flow models like this one help scientists predict the path that air pollutants may follow through a city. The bright orange areas are receiving the most </a:t>
            </a:r>
            <a:r>
              <a:rPr lang="en-US" sz="2400" baseline="0" dirty="0" smtClean="0"/>
              <a:t>pollutants</a:t>
            </a:r>
            <a:endParaRPr lang="en-US" sz="2400" baseline="0" dirty="0"/>
          </a:p>
        </p:txBody>
      </p:sp>
      <p:pic>
        <p:nvPicPr>
          <p:cNvPr id="1670152" name="Picture 8" descr="20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003550"/>
            <a:ext cx="3719512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9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4136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Pollution from Natural Sources</a:t>
            </a:r>
            <a:endParaRPr lang="en-US" b="0"/>
          </a:p>
        </p:txBody>
      </p:sp>
      <p:sp>
        <p:nvSpPr>
          <p:cNvPr id="152371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most common pollutants from natural sources are dust, soot, and other particulates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Particulates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fine particles that are suspended in the atmosphere and that are associated with air pollution.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Dust </a:t>
            </a:r>
            <a:r>
              <a:rPr lang="en-US" dirty="0"/>
              <a:t>storms, wildfires, volcanic eruptions all produce large amounts of particulates.</a:t>
            </a:r>
          </a:p>
          <a:p>
            <a:pPr>
              <a:buClr>
                <a:srgbClr val="FFFFFF"/>
              </a:buClr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8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1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6" y="1183864"/>
            <a:ext cx="5720040" cy="4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6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30300"/>
            <a:ext cx="6324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Heavy Metals</a:t>
            </a:r>
            <a:endParaRPr lang="en-US" b="0"/>
          </a:p>
        </p:txBody>
      </p:sp>
      <p:sp>
        <p:nvSpPr>
          <p:cNvPr id="152576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en-US" dirty="0"/>
              <a:t>Another pollutant from natural sources are the so-called </a:t>
            </a:r>
            <a:r>
              <a:rPr lang="en-US" b="1" dirty="0">
                <a:solidFill>
                  <a:srgbClr val="FF0000"/>
                </a:solidFill>
              </a:rPr>
              <a:t>heavy </a:t>
            </a:r>
            <a:r>
              <a:rPr lang="en-US" b="1" dirty="0" smtClean="0">
                <a:solidFill>
                  <a:srgbClr val="FF0000"/>
                </a:solidFill>
              </a:rPr>
              <a:t>metals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rgbClr val="FF0000"/>
                </a:solidFill>
              </a:rPr>
              <a:t>Dangerous heavy metals include the elements arsenic, cadmium, lead, and </a:t>
            </a:r>
            <a:r>
              <a:rPr lang="en-US" dirty="0" smtClean="0">
                <a:solidFill>
                  <a:srgbClr val="FF0000"/>
                </a:solidFill>
              </a:rPr>
              <a:t>mercury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FFFFF"/>
              </a:buClr>
            </a:pPr>
            <a:r>
              <a:rPr lang="en-US" dirty="0"/>
              <a:t>These elements occur naturally in rocks and </a:t>
            </a:r>
            <a:r>
              <a:rPr lang="en-US" dirty="0" smtClean="0"/>
              <a:t>soil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Most of these elements cause nerve damage when they are ingested beyond their threshold </a:t>
            </a:r>
            <a:r>
              <a:rPr lang="en-US" dirty="0" smtClean="0"/>
              <a:t>dose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6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21" y="1156428"/>
            <a:ext cx="660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0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15178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Recent Improvements</a:t>
            </a:r>
            <a:endParaRPr lang="en-US" b="0"/>
          </a:p>
        </p:txBody>
      </p:sp>
      <p:sp>
        <p:nvSpPr>
          <p:cNvPr id="168039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31691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cientists </a:t>
            </a:r>
            <a:r>
              <a:rPr lang="en-US" dirty="0">
                <a:solidFill>
                  <a:srgbClr val="FF0000"/>
                </a:solidFill>
              </a:rPr>
              <a:t>now think that chemical pollution may be part of the cause of </a:t>
            </a:r>
            <a:r>
              <a:rPr lang="en-US" dirty="0" smtClean="0">
                <a:solidFill>
                  <a:srgbClr val="FF0000"/>
                </a:solidFill>
              </a:rPr>
              <a:t>Parkinson’s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Alzheimer’s diseases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39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2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0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Environmental Effects on Health</a:t>
            </a:r>
            <a:endParaRPr lang="en-US" b="0"/>
          </a:p>
        </p:txBody>
      </p:sp>
      <p:sp>
        <p:nvSpPr>
          <p:cNvPr id="1625096" name="Rectangle 8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410575" cy="4343400"/>
          </a:xfrm>
          <a:noFill/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World Health Organization (WHO) </a:t>
            </a:r>
            <a:r>
              <a:rPr lang="en-US" dirty="0" smtClean="0"/>
              <a:t>has begun to collect data on how the environment affects human health</a:t>
            </a:r>
          </a:p>
          <a:p>
            <a:pPr>
              <a:buClr>
                <a:srgbClr val="FFFFFF"/>
              </a:buClr>
            </a:pPr>
            <a:r>
              <a:rPr lang="en-US" dirty="0"/>
              <a:t>P</a:t>
            </a:r>
            <a:r>
              <a:rPr lang="en-US" dirty="0" smtClean="0"/>
              <a:t>eople in developing countries suffer greater health impacts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Poor sanitation=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5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0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Pesticides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3191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Pesticides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are chemicals designed to kill unwanted organisms such as insects, fungi, or </a:t>
            </a:r>
            <a:r>
              <a:rPr lang="en-US" dirty="0" smtClean="0"/>
              <a:t>weeds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2657268"/>
            <a:ext cx="6108700" cy="40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1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4136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/>
              <a:t>Industrial Chemicals</a:t>
            </a:r>
            <a:endParaRPr lang="en-US" b="0" dirty="0"/>
          </a:p>
        </p:txBody>
      </p:sp>
      <p:sp>
        <p:nvSpPr>
          <p:cNvPr id="153395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Older </a:t>
            </a:r>
            <a:r>
              <a:rPr lang="en-US" dirty="0"/>
              <a:t>building were often painted using lead-based paint. </a:t>
            </a:r>
            <a:r>
              <a:rPr lang="en-US" dirty="0">
                <a:solidFill>
                  <a:srgbClr val="FF0000"/>
                </a:solidFill>
              </a:rPr>
              <a:t>Lead is directly linked to brain damage and learning </a:t>
            </a:r>
            <a:r>
              <a:rPr lang="en-US" dirty="0" smtClean="0">
                <a:solidFill>
                  <a:srgbClr val="FF0000"/>
                </a:solidFill>
              </a:rPr>
              <a:t>disabilities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FFFFF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FFFF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3149726"/>
            <a:ext cx="6019800" cy="33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1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95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Environment’s </a:t>
            </a:r>
            <a:r>
              <a:rPr lang="en-US" dirty="0"/>
              <a:t>Role in Disease</a:t>
            </a:r>
            <a:endParaRPr lang="en-US" b="0" dirty="0"/>
          </a:p>
        </p:txBody>
      </p:sp>
      <p:sp>
        <p:nvSpPr>
          <p:cNvPr id="15943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801928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 smtClean="0"/>
              <a:t>Infectious </a:t>
            </a:r>
            <a:r>
              <a:rPr lang="en-US" dirty="0"/>
              <a:t>diseases are caused by </a:t>
            </a:r>
            <a:r>
              <a:rPr lang="en-US" b="1" dirty="0">
                <a:solidFill>
                  <a:srgbClr val="FF0000"/>
                </a:solidFill>
              </a:rPr>
              <a:t>pathogens</a:t>
            </a:r>
            <a:r>
              <a:rPr lang="en-US" dirty="0"/>
              <a:t>, a virus, microorganism, or other substance that causes </a:t>
            </a:r>
            <a:r>
              <a:rPr lang="en-US" dirty="0" smtClean="0"/>
              <a:t>disease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Pathogens spread by contact, air, water, or food. </a:t>
            </a:r>
          </a:p>
          <a:p>
            <a:pPr>
              <a:buClr>
                <a:srgbClr val="FFFFFF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host</a:t>
            </a:r>
            <a:r>
              <a:rPr lang="en-US" dirty="0"/>
              <a:t> an organism from which a parasite takes food and shelter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4" name="Picture 2" descr="http://2.bp.blogspot.com/-xdwzg0LHTSg/UGujFFlingI/AAAAAAAAADM/MiHvVMcmYQ4/s1600/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37" y="4890530"/>
            <a:ext cx="2334537" cy="18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7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543800" cy="73183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The Environment</a:t>
            </a:r>
            <a:r>
              <a:rPr lang="ja-JP" altLang="en-US"/>
              <a:t>’</a:t>
            </a:r>
            <a:r>
              <a:rPr lang="en-US"/>
              <a:t>s Role in Disease</a:t>
            </a:r>
          </a:p>
        </p:txBody>
      </p:sp>
      <p:pic>
        <p:nvPicPr>
          <p:cNvPr id="1666056" name="Picture 8" descr="20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4140"/>
            <a:ext cx="7315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4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Cholera</a:t>
            </a:r>
            <a:endParaRPr lang="en-US" b="0"/>
          </a:p>
        </p:txBody>
      </p:sp>
      <p:sp>
        <p:nvSpPr>
          <p:cNvPr id="159847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/>
              <a:t>Nearly three-fourths of infectious disease are transmitted through </a:t>
            </a:r>
            <a:r>
              <a:rPr lang="en-US" dirty="0" smtClean="0"/>
              <a:t>water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Cholera</a:t>
            </a:r>
          </a:p>
          <a:p>
            <a:pPr>
              <a:buClr>
                <a:srgbClr val="FFFFFF"/>
              </a:buClr>
            </a:pPr>
            <a:r>
              <a:rPr lang="en-US" dirty="0" smtClean="0"/>
              <a:t>Dysentery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8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7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1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Antibiotic Resistance</a:t>
            </a:r>
            <a:endParaRPr lang="en-US" b="0"/>
          </a:p>
        </p:txBody>
      </p:sp>
      <p:sp>
        <p:nvSpPr>
          <p:cNvPr id="160051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/>
              <a:t>By altering the environment, we make it more suitable for pathogens to live and </a:t>
            </a:r>
            <a:r>
              <a:rPr lang="en-US" dirty="0" smtClean="0"/>
              <a:t>reproduce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1979, 6% of European strains of pneumonia bacteria were resistant to antibiotics. Ten years later, 44% of the strains were </a:t>
            </a:r>
            <a:r>
              <a:rPr lang="en-US" dirty="0" smtClean="0">
                <a:solidFill>
                  <a:srgbClr val="FF0000"/>
                </a:solidFill>
              </a:rPr>
              <a:t>resistant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FFFFFF"/>
              </a:buClr>
            </a:pPr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9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0" y="687546"/>
            <a:ext cx="6052813" cy="56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0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Malaria</a:t>
            </a:r>
            <a:endParaRPr lang="en-US" b="0"/>
          </a:p>
        </p:txBody>
      </p:sp>
      <p:sp>
        <p:nvSpPr>
          <p:cNvPr id="16455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Malaria was once the </a:t>
            </a:r>
            <a:r>
              <a:rPr lang="en-US" dirty="0" smtClean="0"/>
              <a:t>world’s </a:t>
            </a:r>
            <a:r>
              <a:rPr lang="en-US" dirty="0"/>
              <a:t>leading cause of </a:t>
            </a:r>
            <a:r>
              <a:rPr lang="en-US" dirty="0" smtClean="0"/>
              <a:t>death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Malaria is caused by parasitic </a:t>
            </a:r>
            <a:r>
              <a:rPr lang="en-US" dirty="0" err="1"/>
              <a:t>protists</a:t>
            </a:r>
            <a:r>
              <a:rPr lang="en-US" dirty="0"/>
              <a:t> and is transmitted by a bite from female mosquitoes of many </a:t>
            </a:r>
            <a:r>
              <a:rPr lang="en-US" dirty="0" smtClean="0"/>
              <a:t>species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No effective vaccine for malaria exists, but preventative measures are used to control </a:t>
            </a:r>
            <a:r>
              <a:rPr lang="en-US" dirty="0" smtClean="0"/>
              <a:t>mosquitoes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1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7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Malaria on the March</a:t>
            </a:r>
          </a:p>
        </p:txBody>
      </p:sp>
      <p:pic>
        <p:nvPicPr>
          <p:cNvPr id="1664008" name="Picture 8" descr="2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52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4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/>
              <a:t>Environmental Effects on Health</a:t>
            </a:r>
          </a:p>
        </p:txBody>
      </p:sp>
      <p:pic>
        <p:nvPicPr>
          <p:cNvPr id="1678343" name="Picture 7" descr="2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1" y="1876425"/>
            <a:ext cx="7983169" cy="36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Emerging Viruses</a:t>
            </a:r>
            <a:endParaRPr lang="en-US" b="0"/>
          </a:p>
        </p:txBody>
      </p:sp>
      <p:sp>
        <p:nvSpPr>
          <p:cNvPr id="160461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Hanta</a:t>
            </a:r>
          </a:p>
          <a:p>
            <a:pPr>
              <a:buClr>
                <a:srgbClr val="FFFFFF"/>
              </a:buClr>
            </a:pPr>
            <a:r>
              <a:rPr lang="en-US" dirty="0" err="1" smtClean="0"/>
              <a:t>Zika</a:t>
            </a:r>
            <a:endParaRPr lang="en-US" dirty="0" smtClean="0"/>
          </a:p>
          <a:p>
            <a:pPr>
              <a:buClr>
                <a:srgbClr val="FFFFFF"/>
              </a:buClr>
            </a:pPr>
            <a:r>
              <a:rPr lang="en-US" dirty="0" smtClean="0"/>
              <a:t>Ebola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3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6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Emerging Viruses</a:t>
            </a:r>
            <a:endParaRPr lang="en-US" b="0"/>
          </a:p>
        </p:txBody>
      </p:sp>
      <p:sp>
        <p:nvSpPr>
          <p:cNvPr id="165171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We do not have many effective drugs to treat viral diseases.</a:t>
            </a:r>
          </a:p>
          <a:p>
            <a:pPr>
              <a:buClr>
                <a:srgbClr val="FFFFFF"/>
              </a:buClr>
            </a:pPr>
            <a:r>
              <a:rPr lang="en-US" dirty="0"/>
              <a:t>Our main defense against viral diseases is vaccination.</a:t>
            </a:r>
          </a:p>
          <a:p>
            <a:pPr>
              <a:buClr>
                <a:srgbClr val="FFFFFF"/>
              </a:buClr>
            </a:pPr>
            <a:r>
              <a:rPr lang="en-US" dirty="0"/>
              <a:t>However, vaccines are virus specific and viruses evolve rapidly.</a:t>
            </a:r>
          </a:p>
          <a:p>
            <a:pPr>
              <a:buClr>
                <a:srgbClr val="FFFFFF"/>
              </a:buClr>
            </a:pPr>
            <a:r>
              <a:rPr lang="en-US" dirty="0"/>
              <a:t>New vaccines must be developed when a new strain of a viral pathogen evolves.</a:t>
            </a:r>
          </a:p>
        </p:txBody>
      </p:sp>
    </p:spTree>
    <p:extLst>
      <p:ext uri="{BB962C8B-B14F-4D97-AF65-F5344CB8AC3E}">
        <p14:creationId xmlns:p14="http://schemas.microsoft.com/office/powerpoint/2010/main" val="10618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17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static.businessinsider.com/image/540f828c6bb3f73623dc85e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6" y="495284"/>
            <a:ext cx="75057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48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Cross-Species Transfer</a:t>
            </a:r>
            <a:endParaRPr lang="en-US" b="0"/>
          </a:p>
        </p:txBody>
      </p:sp>
      <p:sp>
        <p:nvSpPr>
          <p:cNvPr id="160666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029575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ross-species transfer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pathogens that have </a:t>
            </a:r>
            <a:r>
              <a:rPr lang="en-US" dirty="0"/>
              <a:t>moved from one species to </a:t>
            </a:r>
            <a:r>
              <a:rPr lang="en-US" dirty="0" smtClean="0"/>
              <a:t>another</a:t>
            </a:r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586318"/>
            <a:ext cx="5054600" cy="38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7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6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666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Toxicity: How Dangerous Is It?</a:t>
            </a:r>
            <a:endParaRPr lang="en-US" b="0"/>
          </a:p>
        </p:txBody>
      </p:sp>
      <p:sp>
        <p:nvSpPr>
          <p:cNvPr id="1513478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Toxicology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is the study of toxic substances, including their nature, effects, detection, methods of treatment, and exposure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3149027"/>
            <a:ext cx="4377561" cy="31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Toxicity: How Dangerous Is It?</a:t>
            </a:r>
            <a:endParaRPr lang="en-US" b="0"/>
          </a:p>
        </p:txBody>
      </p:sp>
      <p:sp>
        <p:nvSpPr>
          <p:cNvPr id="1515526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>
                <a:solidFill>
                  <a:srgbClr val="FF0000"/>
                </a:solidFill>
              </a:rPr>
              <a:t>The toxic effect of a chemical depends on: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Dose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Exposure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Body size</a:t>
            </a:r>
          </a:p>
          <a:p>
            <a:pPr lvl="1">
              <a:buClr>
                <a:srgbClr val="FFFFFF"/>
              </a:buClr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Body’s </a:t>
            </a:r>
            <a:r>
              <a:rPr lang="en-US" dirty="0">
                <a:solidFill>
                  <a:srgbClr val="FF0000"/>
                </a:solidFill>
              </a:rPr>
              <a:t>ability to break down the chemicals</a:t>
            </a:r>
          </a:p>
          <a:p>
            <a:pPr>
              <a:buClr>
                <a:srgbClr val="FFFFF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6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Toxicity: How Dangerous Is It?</a:t>
            </a:r>
            <a:endParaRPr lang="en-US" b="0"/>
          </a:p>
        </p:txBody>
      </p:sp>
      <p:sp>
        <p:nvSpPr>
          <p:cNvPr id="165581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59339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persistent chemical </a:t>
            </a:r>
            <a:r>
              <a:rPr lang="en-US" dirty="0"/>
              <a:t>is a chemical that breaks down slowly in the environment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 smtClean="0"/>
              <a:t>People </a:t>
            </a:r>
            <a:r>
              <a:rPr lang="en-US" dirty="0"/>
              <a:t>are more likely to come into contact with persistent chemicals, like DDT.</a:t>
            </a:r>
          </a:p>
        </p:txBody>
      </p:sp>
    </p:spTree>
    <p:extLst>
      <p:ext uri="{BB962C8B-B14F-4D97-AF65-F5344CB8AC3E}">
        <p14:creationId xmlns:p14="http://schemas.microsoft.com/office/powerpoint/2010/main" val="298527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Dose-Response Curves</a:t>
            </a:r>
            <a:endParaRPr lang="en-US" b="0"/>
          </a:p>
        </p:txBody>
      </p:sp>
      <p:sp>
        <p:nvSpPr>
          <p:cNvPr id="1517574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dose-response curve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graph that shows the relative effect of various doses of a drug or chemical on an organism or </a:t>
            </a:r>
            <a:r>
              <a:rPr lang="en-US" dirty="0" smtClean="0"/>
              <a:t>organisms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/>
              <a:t>Sometimes, there is a </a:t>
            </a:r>
            <a:r>
              <a:rPr lang="en-US" b="1" dirty="0">
                <a:solidFill>
                  <a:srgbClr val="FF0000"/>
                </a:solidFill>
              </a:rPr>
              <a:t>threshold </a:t>
            </a:r>
            <a:r>
              <a:rPr lang="en-US" b="1" dirty="0" smtClean="0">
                <a:solidFill>
                  <a:srgbClr val="FF0000"/>
                </a:solidFill>
              </a:rPr>
              <a:t>dose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3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57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Dose-Response Curve</a:t>
            </a:r>
          </a:p>
        </p:txBody>
      </p:sp>
      <p:pic>
        <p:nvPicPr>
          <p:cNvPr id="1668103" name="Picture 7" descr="2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66219"/>
            <a:ext cx="3352800" cy="44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1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7800" cy="7318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Epidemiology</a:t>
            </a:r>
            <a:endParaRPr lang="en-US" b="0"/>
          </a:p>
        </p:txBody>
      </p:sp>
      <p:sp>
        <p:nvSpPr>
          <p:cNvPr id="1519622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498600"/>
            <a:ext cx="822960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0000"/>
                </a:solidFill>
              </a:rPr>
              <a:t>Epidemiology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study of the distribution of diseases in populations and the study of factors that influence the occurrence and spread of </a:t>
            </a:r>
            <a:r>
              <a:rPr lang="en-US" dirty="0" smtClean="0"/>
              <a:t>disease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254204"/>
            <a:ext cx="4946650" cy="32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62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8331</TotalTime>
  <Words>701</Words>
  <Application>Microsoft Office PowerPoint</Application>
  <PresentationFormat>On-screen Show (4:3)</PresentationFormat>
  <Paragraphs>77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20:  The Environment and Human Health</vt:lpstr>
      <vt:lpstr>Environmental Effects on Health</vt:lpstr>
      <vt:lpstr>Environmental Effects on Health</vt:lpstr>
      <vt:lpstr>Toxicity: How Dangerous Is It?</vt:lpstr>
      <vt:lpstr>Toxicity: How Dangerous Is It?</vt:lpstr>
      <vt:lpstr>Toxicity: How Dangerous Is It?</vt:lpstr>
      <vt:lpstr>Dose-Response Curves</vt:lpstr>
      <vt:lpstr>Dose-Response Curve</vt:lpstr>
      <vt:lpstr>Epidemiology</vt:lpstr>
      <vt:lpstr>Risk Assessment</vt:lpstr>
      <vt:lpstr>Risk Assessment</vt:lpstr>
      <vt:lpstr>Risk Assessment</vt:lpstr>
      <vt:lpstr>Pollution from Natural Sources</vt:lpstr>
      <vt:lpstr>PowerPoint Presentation</vt:lpstr>
      <vt:lpstr>PowerPoint Presentation</vt:lpstr>
      <vt:lpstr>Heavy Metals</vt:lpstr>
      <vt:lpstr>PowerPoint Presentation</vt:lpstr>
      <vt:lpstr>Recent Improvements</vt:lpstr>
      <vt:lpstr>PowerPoint Presentation</vt:lpstr>
      <vt:lpstr>Pesticides</vt:lpstr>
      <vt:lpstr>Industrial Chemicals</vt:lpstr>
      <vt:lpstr>The Environment’s Role in Disease</vt:lpstr>
      <vt:lpstr>The Environment’s Role in Disease</vt:lpstr>
      <vt:lpstr>Cholera</vt:lpstr>
      <vt:lpstr>PowerPoint Presentation</vt:lpstr>
      <vt:lpstr>Antibiotic Resistance</vt:lpstr>
      <vt:lpstr>PowerPoint Presentation</vt:lpstr>
      <vt:lpstr>Malaria</vt:lpstr>
      <vt:lpstr>Malaria on the March</vt:lpstr>
      <vt:lpstr>Emerging Viruses</vt:lpstr>
      <vt:lpstr>Emerging Viruses</vt:lpstr>
      <vt:lpstr>PowerPoint Presentation</vt:lpstr>
      <vt:lpstr>Cross-Species Transfer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 the environment and human health</dc:title>
  <dc:creator>Crystal Stawiery</dc:creator>
  <cp:lastModifiedBy>nbailey</cp:lastModifiedBy>
  <cp:revision>8</cp:revision>
  <dcterms:created xsi:type="dcterms:W3CDTF">2014-06-16T16:51:14Z</dcterms:created>
  <dcterms:modified xsi:type="dcterms:W3CDTF">2018-04-17T13:41:44Z</dcterms:modified>
</cp:coreProperties>
</file>