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3" r:id="rId3"/>
    <p:sldId id="269" r:id="rId4"/>
    <p:sldId id="257" r:id="rId5"/>
    <p:sldId id="258" r:id="rId6"/>
    <p:sldId id="274" r:id="rId7"/>
    <p:sldId id="259" r:id="rId8"/>
    <p:sldId id="260" r:id="rId9"/>
    <p:sldId id="261" r:id="rId10"/>
    <p:sldId id="262" r:id="rId11"/>
    <p:sldId id="263" r:id="rId12"/>
    <p:sldId id="264" r:id="rId13"/>
    <p:sldId id="265" r:id="rId14"/>
    <p:sldId id="267" r:id="rId15"/>
    <p:sldId id="271" r:id="rId16"/>
    <p:sldId id="272" r:id="rId17"/>
    <p:sldId id="270" r:id="rId18"/>
    <p:sldId id="268"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7" autoAdjust="0"/>
    <p:restoredTop sz="94664" autoAdjust="0"/>
  </p:normalViewPr>
  <p:slideViewPr>
    <p:cSldViewPr>
      <p:cViewPr varScale="1">
        <p:scale>
          <a:sx n="103" d="100"/>
          <a:sy n="103" d="100"/>
        </p:scale>
        <p:origin x="-204" y="-96"/>
      </p:cViewPr>
      <p:guideLst>
        <p:guide orient="horz" pos="2160"/>
        <p:guide pos="2880"/>
      </p:guideLst>
    </p:cSldViewPr>
  </p:slideViewPr>
  <p:outlineViewPr>
    <p:cViewPr>
      <p:scale>
        <a:sx n="33" d="100"/>
        <a:sy n="33" d="100"/>
      </p:scale>
      <p:origin x="0" y="2722"/>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E5D3D9-142C-43EC-AEBA-D3556B5BA836}" type="datetimeFigureOut">
              <a:rPr lang="en-US" smtClean="0"/>
              <a:pPr/>
              <a:t>8/8/2017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86D983-E926-40FF-9237-4EB3E69D02E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E5D3D9-142C-43EC-AEBA-D3556B5BA836}" type="datetimeFigureOut">
              <a:rPr lang="en-US" smtClean="0"/>
              <a:pPr/>
              <a:t>8/8/2017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86D983-E926-40FF-9237-4EB3E69D02E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E5D3D9-142C-43EC-AEBA-D3556B5BA836}" type="datetimeFigureOut">
              <a:rPr lang="en-US" smtClean="0"/>
              <a:pPr/>
              <a:t>8/8/2017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86D983-E926-40FF-9237-4EB3E69D02E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E5D3D9-142C-43EC-AEBA-D3556B5BA836}" type="datetimeFigureOut">
              <a:rPr lang="en-US" smtClean="0"/>
              <a:pPr/>
              <a:t>8/8/2017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86D983-E926-40FF-9237-4EB3E69D02E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E5D3D9-142C-43EC-AEBA-D3556B5BA836}" type="datetimeFigureOut">
              <a:rPr lang="en-US" smtClean="0"/>
              <a:pPr/>
              <a:t>8/8/2017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86D983-E926-40FF-9237-4EB3E69D02E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E5D3D9-142C-43EC-AEBA-D3556B5BA836}" type="datetimeFigureOut">
              <a:rPr lang="en-US" smtClean="0"/>
              <a:pPr/>
              <a:t>8/8/2017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86D983-E926-40FF-9237-4EB3E69D02E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E5D3D9-142C-43EC-AEBA-D3556B5BA836}" type="datetimeFigureOut">
              <a:rPr lang="en-US" smtClean="0"/>
              <a:pPr/>
              <a:t>8/8/2017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86D983-E926-40FF-9237-4EB3E69D02E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E5D3D9-142C-43EC-AEBA-D3556B5BA836}" type="datetimeFigureOut">
              <a:rPr lang="en-US" smtClean="0"/>
              <a:pPr/>
              <a:t>8/8/2017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86D983-E926-40FF-9237-4EB3E69D02E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E5D3D9-142C-43EC-AEBA-D3556B5BA836}" type="datetimeFigureOut">
              <a:rPr lang="en-US" smtClean="0"/>
              <a:pPr/>
              <a:t>8/8/2017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86D983-E926-40FF-9237-4EB3E69D02E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E5D3D9-142C-43EC-AEBA-D3556B5BA836}" type="datetimeFigureOut">
              <a:rPr lang="en-US" smtClean="0"/>
              <a:pPr/>
              <a:t>8/8/2017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86D983-E926-40FF-9237-4EB3E69D02E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E5D3D9-142C-43EC-AEBA-D3556B5BA836}" type="datetimeFigureOut">
              <a:rPr lang="en-US" smtClean="0"/>
              <a:pPr/>
              <a:t>8/8/2017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86D983-E926-40FF-9237-4EB3E69D02E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E5D3D9-142C-43EC-AEBA-D3556B5BA836}" type="datetimeFigureOut">
              <a:rPr lang="en-US" smtClean="0"/>
              <a:pPr/>
              <a:t>8/8/2017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86D983-E926-40FF-9237-4EB3E69D02E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8.8.17</a:t>
            </a:r>
            <a:endParaRPr lang="en-US" dirty="0"/>
          </a:p>
        </p:txBody>
      </p:sp>
      <p:sp>
        <p:nvSpPr>
          <p:cNvPr id="5" name="Content Placeholder 4"/>
          <p:cNvSpPr>
            <a:spLocks noGrp="1"/>
          </p:cNvSpPr>
          <p:nvPr>
            <p:ph sz="half" idx="1"/>
          </p:nvPr>
        </p:nvSpPr>
        <p:spPr>
          <a:xfrm>
            <a:off x="0" y="1600200"/>
            <a:ext cx="5791200" cy="4525963"/>
          </a:xfrm>
        </p:spPr>
        <p:txBody>
          <a:bodyPr>
            <a:normAutofit/>
          </a:bodyPr>
          <a:lstStyle/>
          <a:p>
            <a:pPr marL="514350" indent="-514350">
              <a:buFont typeface="+mj-lt"/>
              <a:buAutoNum type="arabicPeriod"/>
            </a:pPr>
            <a:endParaRPr lang="en-US" dirty="0" smtClean="0"/>
          </a:p>
          <a:p>
            <a:pPr marL="514350" indent="-514350">
              <a:buFont typeface="+mj-lt"/>
              <a:buAutoNum type="arabicPeriod"/>
            </a:pPr>
            <a:r>
              <a:rPr lang="en-US" b="1" dirty="0" smtClean="0"/>
              <a:t>Opener</a:t>
            </a:r>
            <a:r>
              <a:rPr lang="en-US" dirty="0" smtClean="0"/>
              <a:t>: What </a:t>
            </a:r>
            <a:r>
              <a:rPr lang="en-US" dirty="0" smtClean="0"/>
              <a:t>is the </a:t>
            </a:r>
            <a:r>
              <a:rPr lang="en-US" dirty="0" smtClean="0"/>
              <a:t>Scientific Method?</a:t>
            </a:r>
            <a:endParaRPr lang="en-US" dirty="0" smtClean="0"/>
          </a:p>
          <a:p>
            <a:pPr marL="0" indent="0">
              <a:buNone/>
            </a:pPr>
            <a:endParaRPr lang="en-US" dirty="0" smtClean="0"/>
          </a:p>
          <a:p>
            <a:pPr marL="514350" indent="-514350">
              <a:buFont typeface="+mj-lt"/>
              <a:buAutoNum type="arabicPeriod"/>
            </a:pPr>
            <a:r>
              <a:rPr lang="en-US" dirty="0" smtClean="0"/>
              <a:t>TURN </a:t>
            </a:r>
            <a:r>
              <a:rPr lang="en-US" dirty="0" smtClean="0"/>
              <a:t>IN to the front:</a:t>
            </a:r>
            <a:endParaRPr lang="en-US" dirty="0" smtClean="0"/>
          </a:p>
          <a:p>
            <a:pPr marL="914400" lvl="1" indent="-514350"/>
            <a:r>
              <a:rPr lang="en-US" dirty="0" smtClean="0"/>
              <a:t>signed safety contracts</a:t>
            </a:r>
          </a:p>
          <a:p>
            <a:pPr marL="914400" lvl="1" indent="-514350"/>
            <a:r>
              <a:rPr lang="en-US" dirty="0" smtClean="0"/>
              <a:t>Signed Syllabus </a:t>
            </a:r>
          </a:p>
          <a:p>
            <a:pPr marL="914400" lvl="1" indent="-514350"/>
            <a:r>
              <a:rPr lang="en-US" dirty="0" smtClean="0"/>
              <a:t>Get to know </a:t>
            </a:r>
            <a:r>
              <a:rPr lang="en-US" dirty="0" smtClean="0"/>
              <a:t>you WS</a:t>
            </a:r>
          </a:p>
          <a:p>
            <a:pPr marL="914400" lvl="1" indent="-514350"/>
            <a:r>
              <a:rPr lang="en-US" dirty="0" smtClean="0"/>
              <a:t>Safety Poster </a:t>
            </a:r>
            <a:endParaRPr lang="en-US" dirty="0" smtClean="0"/>
          </a:p>
          <a:p>
            <a:pPr marL="914400" lvl="1" indent="-514350"/>
            <a:endParaRPr lang="en-US" dirty="0" smtClean="0"/>
          </a:p>
          <a:p>
            <a:pPr marL="514350" indent="-514350">
              <a:buFont typeface="+mj-lt"/>
              <a:buAutoNum type="arabicPeriod"/>
            </a:pPr>
            <a:endParaRPr lang="en-US" dirty="0" smtClean="0"/>
          </a:p>
        </p:txBody>
      </p:sp>
      <p:sp>
        <p:nvSpPr>
          <p:cNvPr id="2" name="Rectangle 1"/>
          <p:cNvSpPr/>
          <p:nvPr/>
        </p:nvSpPr>
        <p:spPr>
          <a:xfrm>
            <a:off x="4453217" y="3244334"/>
            <a:ext cx="237566" cy="369332"/>
          </a:xfrm>
          <a:prstGeom prst="rect">
            <a:avLst/>
          </a:prstGeom>
        </p:spPr>
        <p:txBody>
          <a:bodyPr wrap="none">
            <a:spAutoFit/>
          </a:bodyPr>
          <a:lstStyle/>
          <a:p>
            <a:r>
              <a:rPr lang="en-US" dirty="0"/>
              <a: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Independent Variable</a:t>
            </a:r>
            <a:endParaRPr lang="en-US" dirty="0"/>
          </a:p>
        </p:txBody>
      </p:sp>
      <p:sp>
        <p:nvSpPr>
          <p:cNvPr id="3" name="Content Placeholder 2"/>
          <p:cNvSpPr>
            <a:spLocks noGrp="1"/>
          </p:cNvSpPr>
          <p:nvPr>
            <p:ph idx="1"/>
          </p:nvPr>
        </p:nvSpPr>
        <p:spPr/>
        <p:txBody>
          <a:bodyPr/>
          <a:lstStyle/>
          <a:p>
            <a:r>
              <a:rPr lang="en-US" dirty="0"/>
              <a:t>Manipulated variable that is deliberately changed</a:t>
            </a:r>
          </a:p>
        </p:txBody>
      </p:sp>
      <p:pic>
        <p:nvPicPr>
          <p:cNvPr id="15362" name="Picture 2" descr="http://www.proprofs.com/quiz-school/user_upload/ckeditor/WHAT_EFFECT_DOES_THE_PHYSICAL_FORM_OF_A_FERTILIZER_HAVE_ON_PLANT_GROWTH_02%285%29.gif"/>
          <p:cNvPicPr>
            <a:picLocks noChangeAspect="1" noChangeArrowheads="1"/>
          </p:cNvPicPr>
          <p:nvPr/>
        </p:nvPicPr>
        <p:blipFill>
          <a:blip r:embed="rId2" cstate="print"/>
          <a:srcRect/>
          <a:stretch>
            <a:fillRect/>
          </a:stretch>
        </p:blipFill>
        <p:spPr bwMode="auto">
          <a:xfrm>
            <a:off x="3810000" y="3352800"/>
            <a:ext cx="4352925" cy="2845681"/>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Dependant Variable</a:t>
            </a:r>
            <a:endParaRPr lang="en-US" dirty="0"/>
          </a:p>
        </p:txBody>
      </p:sp>
      <p:sp>
        <p:nvSpPr>
          <p:cNvPr id="3" name="Content Placeholder 2"/>
          <p:cNvSpPr>
            <a:spLocks noGrp="1"/>
          </p:cNvSpPr>
          <p:nvPr>
            <p:ph idx="1"/>
          </p:nvPr>
        </p:nvSpPr>
        <p:spPr/>
        <p:txBody>
          <a:bodyPr/>
          <a:lstStyle/>
          <a:p>
            <a:r>
              <a:rPr lang="en-US" dirty="0"/>
              <a:t>Responding variable that is observed IN RESPONSE to the Independent variable</a:t>
            </a:r>
          </a:p>
        </p:txBody>
      </p:sp>
      <p:pic>
        <p:nvPicPr>
          <p:cNvPr id="14338" name="Picture 2" descr="http://www.proprofs.com/quiz-school/user_upload/ckeditor/WHAT_EFFECT_DOES_THE_PHYSICAL_FORM_OF_A_FERTILIZER_HAVE_ON_PLANT_GROWTH_02%285%29.gif"/>
          <p:cNvPicPr>
            <a:picLocks noChangeAspect="1" noChangeArrowheads="1"/>
          </p:cNvPicPr>
          <p:nvPr/>
        </p:nvPicPr>
        <p:blipFill>
          <a:blip r:embed="rId2" cstate="print"/>
          <a:srcRect/>
          <a:stretch>
            <a:fillRect/>
          </a:stretch>
        </p:blipFill>
        <p:spPr bwMode="auto">
          <a:xfrm>
            <a:off x="2819400" y="3021826"/>
            <a:ext cx="5343525" cy="3493276"/>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Control</a:t>
            </a:r>
            <a:endParaRPr lang="en-US" dirty="0"/>
          </a:p>
        </p:txBody>
      </p:sp>
      <p:sp>
        <p:nvSpPr>
          <p:cNvPr id="3" name="Content Placeholder 2"/>
          <p:cNvSpPr>
            <a:spLocks noGrp="1"/>
          </p:cNvSpPr>
          <p:nvPr>
            <p:ph idx="1"/>
          </p:nvPr>
        </p:nvSpPr>
        <p:spPr/>
        <p:txBody>
          <a:bodyPr/>
          <a:lstStyle/>
          <a:p>
            <a:r>
              <a:rPr lang="en-US" dirty="0"/>
              <a:t>The experimental component in which no variables are applied. Used as a source of comparison.</a:t>
            </a:r>
          </a:p>
        </p:txBody>
      </p:sp>
      <p:pic>
        <p:nvPicPr>
          <p:cNvPr id="13314" name="Picture 2" descr="http://www.proprofs.com/quiz-school/user_upload/ckeditor/WHAT_EFFECT_DOES_THE_PHYSICAL_FORM_OF_A_FERTILIZER_HAVE_ON_PLANT_GROWTH_02%285%29.gif"/>
          <p:cNvPicPr>
            <a:picLocks noChangeAspect="1" noChangeArrowheads="1"/>
          </p:cNvPicPr>
          <p:nvPr/>
        </p:nvPicPr>
        <p:blipFill>
          <a:blip r:embed="rId2" cstate="print"/>
          <a:srcRect/>
          <a:stretch>
            <a:fillRect/>
          </a:stretch>
        </p:blipFill>
        <p:spPr bwMode="auto">
          <a:xfrm>
            <a:off x="3886200" y="3886200"/>
            <a:ext cx="3438525" cy="2247901"/>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Constants</a:t>
            </a:r>
            <a:endParaRPr lang="en-US" dirty="0"/>
          </a:p>
        </p:txBody>
      </p:sp>
      <p:sp>
        <p:nvSpPr>
          <p:cNvPr id="3" name="Content Placeholder 2"/>
          <p:cNvSpPr>
            <a:spLocks noGrp="1"/>
          </p:cNvSpPr>
          <p:nvPr>
            <p:ph idx="1"/>
          </p:nvPr>
        </p:nvSpPr>
        <p:spPr/>
        <p:txBody>
          <a:bodyPr/>
          <a:lstStyle/>
          <a:p>
            <a:r>
              <a:rPr lang="en-US" dirty="0"/>
              <a:t>Experimental components which must remain the same.  They show if the experimental variable affected the outcome</a:t>
            </a:r>
          </a:p>
        </p:txBody>
      </p:sp>
      <p:pic>
        <p:nvPicPr>
          <p:cNvPr id="12290" name="Picture 2" descr="http://www.proprofs.com/quiz-school/user_upload/ckeditor/WHAT_EFFECT_DOES_THE_PHYSICAL_FORM_OF_A_FERTILIZER_HAVE_ON_PLANT_GROWTH_02%285%29.gif"/>
          <p:cNvPicPr>
            <a:picLocks noChangeAspect="1" noChangeArrowheads="1"/>
          </p:cNvPicPr>
          <p:nvPr/>
        </p:nvPicPr>
        <p:blipFill>
          <a:blip r:embed="rId2" cstate="print"/>
          <a:srcRect/>
          <a:stretch>
            <a:fillRect/>
          </a:stretch>
        </p:blipFill>
        <p:spPr bwMode="auto">
          <a:xfrm>
            <a:off x="4114800" y="3886200"/>
            <a:ext cx="3438525" cy="2247901"/>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 </a:t>
            </a:r>
            <a:r>
              <a:rPr lang="en-US" dirty="0" smtClean="0"/>
              <a:t>clip</a:t>
            </a:r>
            <a:endParaRPr lang="en-US" dirty="0"/>
          </a:p>
        </p:txBody>
      </p:sp>
      <p:sp>
        <p:nvSpPr>
          <p:cNvPr id="3" name="Content Placeholder 2"/>
          <p:cNvSpPr>
            <a:spLocks noGrp="1"/>
          </p:cNvSpPr>
          <p:nvPr>
            <p:ph idx="1"/>
          </p:nvPr>
        </p:nvSpPr>
        <p:spPr/>
        <p:txBody>
          <a:bodyPr/>
          <a:lstStyle/>
          <a:p>
            <a:r>
              <a:rPr lang="en-US" dirty="0" err="1" smtClean="0"/>
              <a:t>Mythbusters</a:t>
            </a:r>
            <a:r>
              <a:rPr lang="en-US" dirty="0" smtClean="0"/>
              <a:t> </a:t>
            </a:r>
            <a:r>
              <a:rPr lang="en-US" dirty="0" smtClean="0"/>
              <a:t>(plants and music</a:t>
            </a:r>
            <a:r>
              <a:rPr lang="en-US" dirty="0" smtClean="0"/>
              <a:t>)</a:t>
            </a:r>
            <a:endParaRPr lang="en-US" dirty="0" smtClean="0"/>
          </a:p>
          <a:p>
            <a:r>
              <a:rPr lang="en-US" dirty="0" err="1" smtClean="0"/>
              <a:t>Spongebob</a:t>
            </a:r>
            <a:r>
              <a:rPr lang="en-US" dirty="0" smtClean="0"/>
              <a:t> WS </a:t>
            </a:r>
          </a:p>
          <a:p>
            <a:pPr>
              <a:buNone/>
            </a:pPr>
            <a:endParaRPr lang="en-US" dirty="0" smtClean="0"/>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solidFill>
                  <a:srgbClr val="FF0000"/>
                </a:solidFill>
              </a:rPr>
              <a:t>For each item below, specify the independent and dependent variables, as well as constants.</a:t>
            </a:r>
            <a:r>
              <a:rPr lang="en-US" dirty="0" smtClean="0"/>
              <a:t/>
            </a:r>
            <a:br>
              <a:rPr lang="en-US" dirty="0" smtClean="0"/>
            </a:br>
            <a:endParaRPr lang="en-US" dirty="0"/>
          </a:p>
        </p:txBody>
      </p:sp>
      <p:sp>
        <p:nvSpPr>
          <p:cNvPr id="3" name="Content Placeholder 2"/>
          <p:cNvSpPr>
            <a:spLocks noGrp="1"/>
          </p:cNvSpPr>
          <p:nvPr>
            <p:ph idx="1"/>
          </p:nvPr>
        </p:nvSpPr>
        <p:spPr>
          <a:xfrm>
            <a:off x="304800" y="1066800"/>
            <a:ext cx="8610600" cy="5715000"/>
          </a:xfrm>
        </p:spPr>
        <p:txBody>
          <a:bodyPr>
            <a:normAutofit fontScale="70000" lnSpcReduction="20000"/>
          </a:bodyPr>
          <a:lstStyle/>
          <a:p>
            <a:pPr>
              <a:buNone/>
            </a:pPr>
            <a:r>
              <a:rPr lang="en-US" dirty="0" smtClean="0"/>
              <a:t>1</a:t>
            </a:r>
            <a:r>
              <a:rPr lang="en-US" dirty="0"/>
              <a:t>. A study was done to find if </a:t>
            </a:r>
            <a:r>
              <a:rPr lang="en-US" i="1" dirty="0"/>
              <a:t>different tire treads </a:t>
            </a:r>
            <a:r>
              <a:rPr lang="en-US" dirty="0"/>
              <a:t>affect the </a:t>
            </a:r>
            <a:r>
              <a:rPr lang="en-US" i="1" dirty="0"/>
              <a:t>braking distance </a:t>
            </a:r>
            <a:r>
              <a:rPr lang="en-US" dirty="0"/>
              <a:t>of a car.</a:t>
            </a:r>
          </a:p>
          <a:p>
            <a:pPr>
              <a:buNone/>
            </a:pPr>
            <a:r>
              <a:rPr lang="en-US" dirty="0" smtClean="0"/>
              <a:t>	I</a:t>
            </a:r>
            <a:r>
              <a:rPr lang="en-US" dirty="0"/>
              <a:t>:</a:t>
            </a:r>
            <a:r>
              <a:rPr lang="en-US" dirty="0" smtClean="0"/>
              <a:t>            D:         C: </a:t>
            </a:r>
          </a:p>
          <a:p>
            <a:pPr>
              <a:buNone/>
            </a:pPr>
            <a:r>
              <a:rPr lang="en-US" dirty="0"/>
              <a:t>2. The </a:t>
            </a:r>
            <a:r>
              <a:rPr lang="en-US" i="1" dirty="0"/>
              <a:t>time</a:t>
            </a:r>
            <a:r>
              <a:rPr lang="en-US" dirty="0"/>
              <a:t> it takes to run a mile depends on the </a:t>
            </a:r>
            <a:r>
              <a:rPr lang="en-US" i="1" dirty="0"/>
              <a:t>person’s running speed</a:t>
            </a:r>
            <a:r>
              <a:rPr lang="en-US" dirty="0"/>
              <a:t>.</a:t>
            </a:r>
          </a:p>
          <a:p>
            <a:pPr>
              <a:buNone/>
            </a:pPr>
            <a:r>
              <a:rPr lang="en-US" dirty="0" smtClean="0"/>
              <a:t>	I:            D:         C: </a:t>
            </a:r>
          </a:p>
          <a:p>
            <a:pPr>
              <a:buNone/>
            </a:pPr>
            <a:r>
              <a:rPr lang="en-US" dirty="0"/>
              <a:t>3. The </a:t>
            </a:r>
            <a:r>
              <a:rPr lang="en-US" i="1" dirty="0"/>
              <a:t>height</a:t>
            </a:r>
            <a:r>
              <a:rPr lang="en-US" dirty="0"/>
              <a:t> of bean plants depends on the </a:t>
            </a:r>
            <a:r>
              <a:rPr lang="en-US" i="1" dirty="0"/>
              <a:t>amount of water </a:t>
            </a:r>
            <a:r>
              <a:rPr lang="en-US" dirty="0"/>
              <a:t>they receive.</a:t>
            </a:r>
          </a:p>
          <a:p>
            <a:pPr>
              <a:buNone/>
            </a:pPr>
            <a:r>
              <a:rPr lang="en-US" dirty="0" smtClean="0"/>
              <a:t>	I:            D:         C: </a:t>
            </a:r>
          </a:p>
          <a:p>
            <a:pPr>
              <a:buNone/>
            </a:pPr>
            <a:r>
              <a:rPr lang="en-US" dirty="0" smtClean="0"/>
              <a:t>4. The higher the </a:t>
            </a:r>
            <a:r>
              <a:rPr lang="en-US" i="1" dirty="0" smtClean="0"/>
              <a:t>temperature</a:t>
            </a:r>
            <a:r>
              <a:rPr lang="en-US" dirty="0" smtClean="0"/>
              <a:t> of the air in the oven, the </a:t>
            </a:r>
            <a:r>
              <a:rPr lang="en-US" i="1" dirty="0" smtClean="0"/>
              <a:t>faster</a:t>
            </a:r>
            <a:r>
              <a:rPr lang="en-US" dirty="0" smtClean="0"/>
              <a:t> a cake will bake.</a:t>
            </a:r>
          </a:p>
          <a:p>
            <a:pPr>
              <a:buNone/>
            </a:pPr>
            <a:r>
              <a:rPr lang="en-US" dirty="0" smtClean="0"/>
              <a:t>	I:            D:         C: </a:t>
            </a:r>
          </a:p>
          <a:p>
            <a:pPr>
              <a:buNone/>
            </a:pPr>
            <a:r>
              <a:rPr lang="en-US" dirty="0"/>
              <a:t>5. Lemon trees receiving the </a:t>
            </a:r>
            <a:r>
              <a:rPr lang="en-US" i="1" dirty="0"/>
              <a:t>most </a:t>
            </a:r>
            <a:r>
              <a:rPr lang="en-US" i="1" dirty="0" smtClean="0"/>
              <a:t>water </a:t>
            </a:r>
            <a:r>
              <a:rPr lang="en-US" dirty="0" smtClean="0"/>
              <a:t>produced </a:t>
            </a:r>
            <a:r>
              <a:rPr lang="en-US" dirty="0"/>
              <a:t>the </a:t>
            </a:r>
            <a:r>
              <a:rPr lang="en-US" i="1" dirty="0"/>
              <a:t>most lemons</a:t>
            </a:r>
            <a:r>
              <a:rPr lang="en-US" dirty="0"/>
              <a:t>.</a:t>
            </a:r>
          </a:p>
          <a:p>
            <a:pPr>
              <a:buNone/>
            </a:pPr>
            <a:r>
              <a:rPr lang="en-US" dirty="0" smtClean="0"/>
              <a:t>	I:            D:         C: </a:t>
            </a:r>
          </a:p>
          <a:p>
            <a:pPr>
              <a:buNone/>
            </a:pPr>
            <a:r>
              <a:rPr lang="en-US" dirty="0"/>
              <a:t>6. An investigation found that </a:t>
            </a:r>
            <a:r>
              <a:rPr lang="en-US" i="1" dirty="0"/>
              <a:t>more bushels </a:t>
            </a:r>
            <a:r>
              <a:rPr lang="en-US" dirty="0"/>
              <a:t>of potatoes were produced when the </a:t>
            </a:r>
            <a:r>
              <a:rPr lang="en-US" i="1" dirty="0"/>
              <a:t>soil was </a:t>
            </a:r>
            <a:r>
              <a:rPr lang="en-US" i="1" dirty="0" smtClean="0"/>
              <a:t>fertilized </a:t>
            </a:r>
            <a:r>
              <a:rPr lang="en-US" dirty="0"/>
              <a:t>more.</a:t>
            </a:r>
            <a:endParaRPr lang="en-US" dirty="0" smtClean="0"/>
          </a:p>
          <a:p>
            <a:pPr>
              <a:buNone/>
            </a:pPr>
            <a:r>
              <a:rPr lang="en-US" dirty="0" smtClean="0"/>
              <a:t>I:            D:         C: </a:t>
            </a:r>
          </a:p>
          <a:p>
            <a:pPr>
              <a:buNone/>
            </a:pP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solidFill>
                  <a:srgbClr val="FF0000"/>
                </a:solidFill>
              </a:rPr>
              <a:t>For each item below, specify the independent and dependent variables, as well as constants.</a:t>
            </a:r>
            <a:r>
              <a:rPr lang="en-US" dirty="0" smtClean="0"/>
              <a:t/>
            </a:r>
            <a:br>
              <a:rPr lang="en-US" dirty="0" smtClean="0"/>
            </a:br>
            <a:endParaRPr lang="en-US" dirty="0"/>
          </a:p>
        </p:txBody>
      </p:sp>
      <p:sp>
        <p:nvSpPr>
          <p:cNvPr id="3" name="Content Placeholder 2"/>
          <p:cNvSpPr>
            <a:spLocks noGrp="1"/>
          </p:cNvSpPr>
          <p:nvPr>
            <p:ph idx="1"/>
          </p:nvPr>
        </p:nvSpPr>
        <p:spPr>
          <a:xfrm>
            <a:off x="304800" y="1066800"/>
            <a:ext cx="8610600" cy="5715000"/>
          </a:xfrm>
        </p:spPr>
        <p:txBody>
          <a:bodyPr>
            <a:normAutofit fontScale="70000" lnSpcReduction="20000"/>
          </a:bodyPr>
          <a:lstStyle/>
          <a:p>
            <a:pPr>
              <a:buNone/>
            </a:pPr>
            <a:r>
              <a:rPr lang="en-US" dirty="0" smtClean="0"/>
              <a:t>1</a:t>
            </a:r>
            <a:r>
              <a:rPr lang="en-US" dirty="0"/>
              <a:t>. A study was done to find if </a:t>
            </a:r>
            <a:r>
              <a:rPr lang="en-US" i="1" dirty="0"/>
              <a:t>different tire treads </a:t>
            </a:r>
            <a:r>
              <a:rPr lang="en-US" dirty="0"/>
              <a:t>affect the </a:t>
            </a:r>
            <a:r>
              <a:rPr lang="en-US" i="1" dirty="0"/>
              <a:t>braking distance </a:t>
            </a:r>
            <a:r>
              <a:rPr lang="en-US" dirty="0"/>
              <a:t>of a car.</a:t>
            </a:r>
          </a:p>
          <a:p>
            <a:pPr>
              <a:buNone/>
            </a:pPr>
            <a:r>
              <a:rPr lang="en-US" dirty="0" smtClean="0"/>
              <a:t>	I</a:t>
            </a:r>
            <a:r>
              <a:rPr lang="en-US" dirty="0"/>
              <a:t>: </a:t>
            </a:r>
            <a:r>
              <a:rPr lang="en-US" dirty="0" smtClean="0"/>
              <a:t>Different tire treads D: Braking distance C</a:t>
            </a:r>
            <a:r>
              <a:rPr lang="en-US" dirty="0"/>
              <a:t>: </a:t>
            </a:r>
            <a:r>
              <a:rPr lang="en-US" dirty="0" smtClean="0"/>
              <a:t>type of car, road conditions, time of day…..</a:t>
            </a:r>
            <a:endParaRPr lang="en-US" dirty="0"/>
          </a:p>
          <a:p>
            <a:pPr>
              <a:buNone/>
            </a:pPr>
            <a:r>
              <a:rPr lang="en-US" dirty="0"/>
              <a:t>2. The </a:t>
            </a:r>
            <a:r>
              <a:rPr lang="en-US" i="1" dirty="0"/>
              <a:t>time</a:t>
            </a:r>
            <a:r>
              <a:rPr lang="en-US" dirty="0"/>
              <a:t> it takes to run a mile depends on the </a:t>
            </a:r>
            <a:r>
              <a:rPr lang="en-US" i="1" dirty="0"/>
              <a:t>person’s running speed</a:t>
            </a:r>
            <a:r>
              <a:rPr lang="en-US" dirty="0"/>
              <a:t>.</a:t>
            </a:r>
          </a:p>
          <a:p>
            <a:pPr>
              <a:buNone/>
            </a:pPr>
            <a:r>
              <a:rPr lang="en-US" dirty="0" smtClean="0"/>
              <a:t>	I:running speed D</a:t>
            </a:r>
            <a:r>
              <a:rPr lang="en-US" dirty="0"/>
              <a:t>: </a:t>
            </a:r>
            <a:r>
              <a:rPr lang="en-US" dirty="0" smtClean="0"/>
              <a:t>time C</a:t>
            </a:r>
            <a:r>
              <a:rPr lang="en-US" dirty="0"/>
              <a:t>: </a:t>
            </a:r>
            <a:r>
              <a:rPr lang="en-US" dirty="0" err="1" smtClean="0"/>
              <a:t>stide</a:t>
            </a:r>
            <a:r>
              <a:rPr lang="en-US" dirty="0" smtClean="0"/>
              <a:t>, male female, what they ate……</a:t>
            </a:r>
            <a:endParaRPr lang="en-US" dirty="0"/>
          </a:p>
          <a:p>
            <a:pPr>
              <a:buNone/>
            </a:pPr>
            <a:r>
              <a:rPr lang="en-US" dirty="0"/>
              <a:t>3. The </a:t>
            </a:r>
            <a:r>
              <a:rPr lang="en-US" i="1" dirty="0"/>
              <a:t>height</a:t>
            </a:r>
            <a:r>
              <a:rPr lang="en-US" dirty="0"/>
              <a:t> of bean plants depends on the </a:t>
            </a:r>
            <a:r>
              <a:rPr lang="en-US" i="1" dirty="0"/>
              <a:t>amount of water </a:t>
            </a:r>
            <a:r>
              <a:rPr lang="en-US" dirty="0"/>
              <a:t>they receive.</a:t>
            </a:r>
          </a:p>
          <a:p>
            <a:pPr>
              <a:buNone/>
            </a:pPr>
            <a:r>
              <a:rPr lang="en-US" dirty="0" smtClean="0"/>
              <a:t>	I:amount of H2oD: </a:t>
            </a:r>
            <a:r>
              <a:rPr lang="en-US" dirty="0" err="1" smtClean="0"/>
              <a:t>hightC</a:t>
            </a:r>
            <a:r>
              <a:rPr lang="en-US" dirty="0" smtClean="0"/>
              <a:t>: sun, soil, ……</a:t>
            </a:r>
          </a:p>
          <a:p>
            <a:pPr>
              <a:buNone/>
            </a:pPr>
            <a:r>
              <a:rPr lang="en-US" dirty="0" smtClean="0"/>
              <a:t>4. The higher the </a:t>
            </a:r>
            <a:r>
              <a:rPr lang="en-US" i="1" dirty="0" smtClean="0"/>
              <a:t>temperature</a:t>
            </a:r>
            <a:r>
              <a:rPr lang="en-US" dirty="0" smtClean="0"/>
              <a:t> of the air in the oven, the </a:t>
            </a:r>
            <a:r>
              <a:rPr lang="en-US" i="1" dirty="0" smtClean="0"/>
              <a:t>faster</a:t>
            </a:r>
            <a:r>
              <a:rPr lang="en-US" dirty="0" smtClean="0"/>
              <a:t> a cake will bake.</a:t>
            </a:r>
          </a:p>
          <a:p>
            <a:pPr>
              <a:buNone/>
            </a:pPr>
            <a:r>
              <a:rPr lang="en-US" dirty="0" smtClean="0"/>
              <a:t>	I: Temperature D</a:t>
            </a:r>
            <a:r>
              <a:rPr lang="en-US" dirty="0"/>
              <a:t>: </a:t>
            </a:r>
            <a:r>
              <a:rPr lang="en-US" dirty="0" smtClean="0"/>
              <a:t>how fast bake C</a:t>
            </a:r>
            <a:r>
              <a:rPr lang="en-US" dirty="0"/>
              <a:t>: </a:t>
            </a:r>
            <a:r>
              <a:rPr lang="en-US" dirty="0" smtClean="0"/>
              <a:t>type of cake, ingredients, pan, sea </a:t>
            </a:r>
            <a:r>
              <a:rPr lang="en-US" dirty="0" err="1" smtClean="0"/>
              <a:t>leval</a:t>
            </a:r>
            <a:endParaRPr lang="en-US" dirty="0"/>
          </a:p>
          <a:p>
            <a:pPr>
              <a:buNone/>
            </a:pPr>
            <a:r>
              <a:rPr lang="en-US" dirty="0"/>
              <a:t>5. Lemon trees receiving the </a:t>
            </a:r>
            <a:r>
              <a:rPr lang="en-US" i="1" dirty="0"/>
              <a:t>most </a:t>
            </a:r>
            <a:r>
              <a:rPr lang="en-US" i="1" dirty="0" smtClean="0"/>
              <a:t>water </a:t>
            </a:r>
            <a:r>
              <a:rPr lang="en-US" dirty="0" smtClean="0"/>
              <a:t>produced </a:t>
            </a:r>
            <a:r>
              <a:rPr lang="en-US" dirty="0"/>
              <a:t>the </a:t>
            </a:r>
            <a:r>
              <a:rPr lang="en-US" i="1" dirty="0"/>
              <a:t>most lemons</a:t>
            </a:r>
            <a:r>
              <a:rPr lang="en-US" dirty="0"/>
              <a:t>.</a:t>
            </a:r>
          </a:p>
          <a:p>
            <a:pPr>
              <a:buNone/>
            </a:pPr>
            <a:r>
              <a:rPr lang="en-US" dirty="0" smtClean="0"/>
              <a:t>	I: </a:t>
            </a:r>
            <a:r>
              <a:rPr lang="en-US" dirty="0" err="1" smtClean="0"/>
              <a:t>amnt</a:t>
            </a:r>
            <a:r>
              <a:rPr lang="en-US" dirty="0" smtClean="0"/>
              <a:t> of water D</a:t>
            </a:r>
            <a:r>
              <a:rPr lang="en-US" dirty="0"/>
              <a:t>: </a:t>
            </a:r>
            <a:r>
              <a:rPr lang="en-US" dirty="0" smtClean="0"/>
              <a:t>how many lemons C</a:t>
            </a:r>
            <a:r>
              <a:rPr lang="en-US" dirty="0"/>
              <a:t>: </a:t>
            </a:r>
            <a:r>
              <a:rPr lang="en-US" dirty="0" smtClean="0"/>
              <a:t>soil type, location…..</a:t>
            </a:r>
            <a:endParaRPr lang="en-US" dirty="0"/>
          </a:p>
          <a:p>
            <a:pPr>
              <a:buNone/>
            </a:pPr>
            <a:r>
              <a:rPr lang="en-US" dirty="0"/>
              <a:t>6. An investigation found that </a:t>
            </a:r>
            <a:r>
              <a:rPr lang="en-US" i="1" dirty="0"/>
              <a:t>more bushels </a:t>
            </a:r>
            <a:r>
              <a:rPr lang="en-US" dirty="0"/>
              <a:t>of potatoes were produced when the </a:t>
            </a:r>
            <a:r>
              <a:rPr lang="en-US" i="1" dirty="0"/>
              <a:t>soil was </a:t>
            </a:r>
            <a:r>
              <a:rPr lang="en-US" i="1" dirty="0" smtClean="0"/>
              <a:t>fertilized </a:t>
            </a:r>
            <a:r>
              <a:rPr lang="en-US" dirty="0"/>
              <a:t>more.</a:t>
            </a:r>
          </a:p>
          <a:p>
            <a:pPr>
              <a:buNone/>
            </a:pPr>
            <a:r>
              <a:rPr lang="en-US" dirty="0" smtClean="0"/>
              <a:t>	I: amt of fertilizer D</a:t>
            </a:r>
            <a:r>
              <a:rPr lang="en-US" dirty="0"/>
              <a:t>: </a:t>
            </a:r>
            <a:r>
              <a:rPr lang="en-US" dirty="0" smtClean="0"/>
              <a:t># potatoes C</a:t>
            </a:r>
            <a:r>
              <a:rPr lang="en-US" dirty="0"/>
              <a:t>: </a:t>
            </a:r>
            <a:r>
              <a:rPr lang="en-US" dirty="0" smtClean="0"/>
              <a:t>_________________</a:t>
            </a:r>
            <a:endParaRPr lang="en-US" dirty="0"/>
          </a:p>
          <a:p>
            <a:pPr>
              <a:buNone/>
            </a:pP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Environmental Sciences </a:t>
            </a:r>
            <a:endParaRPr lang="en-US" dirty="0"/>
          </a:p>
        </p:txBody>
      </p:sp>
      <p:sp>
        <p:nvSpPr>
          <p:cNvPr id="3" name="Content Placeholder 2"/>
          <p:cNvSpPr>
            <a:spLocks noGrp="1"/>
          </p:cNvSpPr>
          <p:nvPr>
            <p:ph idx="1"/>
          </p:nvPr>
        </p:nvSpPr>
        <p:spPr/>
        <p:txBody>
          <a:bodyPr/>
          <a:lstStyle/>
          <a:p>
            <a:r>
              <a:rPr lang="en-US" dirty="0" smtClean="0"/>
              <a:t>Grab your paper from the walk last </a:t>
            </a:r>
            <a:r>
              <a:rPr lang="en-US" dirty="0" smtClean="0"/>
              <a:t>Friday</a:t>
            </a:r>
          </a:p>
          <a:p>
            <a:r>
              <a:rPr lang="en-US" dirty="0" smtClean="0"/>
              <a:t>Complete activity part 2 </a:t>
            </a:r>
          </a:p>
          <a:p>
            <a:r>
              <a:rPr lang="en-US" dirty="0" smtClean="0"/>
              <a:t>You will be turning </a:t>
            </a:r>
            <a:r>
              <a:rPr lang="en-US" dirty="0" smtClean="0"/>
              <a:t>this in for a grade. (write in complete sentences!) </a:t>
            </a:r>
            <a:r>
              <a:rPr lang="en-US" dirty="0" smtClean="0"/>
              <a:t> </a:t>
            </a:r>
            <a:endParaRPr lang="en-US" dirty="0" smtClean="0"/>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TOTD:</a:t>
            </a:r>
            <a:endParaRPr lang="en-US" dirty="0"/>
          </a:p>
        </p:txBody>
      </p:sp>
      <p:sp>
        <p:nvSpPr>
          <p:cNvPr id="3" name="Content Placeholder 2"/>
          <p:cNvSpPr>
            <a:spLocks noGrp="1"/>
          </p:cNvSpPr>
          <p:nvPr>
            <p:ph idx="1"/>
          </p:nvPr>
        </p:nvSpPr>
        <p:spPr>
          <a:xfrm>
            <a:off x="457200" y="1143000"/>
            <a:ext cx="8229600" cy="4525963"/>
          </a:xfrm>
        </p:spPr>
        <p:txBody>
          <a:bodyPr>
            <a:normAutofit fontScale="77500" lnSpcReduction="20000"/>
          </a:bodyPr>
          <a:lstStyle/>
          <a:p>
            <a:pPr>
              <a:buNone/>
            </a:pPr>
            <a:endParaRPr lang="en-US" dirty="0" smtClean="0"/>
          </a:p>
          <a:p>
            <a:r>
              <a:rPr lang="en-US" dirty="0" smtClean="0"/>
              <a:t>Paul and </a:t>
            </a:r>
            <a:r>
              <a:rPr lang="en-US" dirty="0" err="1" smtClean="0"/>
              <a:t>Suzi</a:t>
            </a:r>
            <a:r>
              <a:rPr lang="en-US" dirty="0" smtClean="0"/>
              <a:t> want to conduct an experiment with water balloons. The water balloons will be the same size, shape, and type. They want to test whether or not the water balloons will pop faster if they stand further apart when they through the balloons. To start with, they are going to stand 10 feet apart and complete this task with 3 balloons, recording when each balloon pops. For the next 2 trials, they are going to stand 20 feet apart and do the same thing. </a:t>
            </a:r>
          </a:p>
          <a:p>
            <a:endParaRPr lang="en-US" dirty="0" smtClean="0"/>
          </a:p>
          <a:p>
            <a:r>
              <a:rPr lang="en-US" dirty="0" smtClean="0"/>
              <a:t>What is the Dependent and Independent Variable? Control? Constant? </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normAutofit fontScale="90000"/>
          </a:bodyPr>
          <a:lstStyle/>
          <a:p>
            <a:r>
              <a:rPr lang="en-US" dirty="0"/>
              <a:t>What is Science? </a:t>
            </a:r>
            <a:r>
              <a:rPr lang="en-US" dirty="0"/>
              <a:t/>
            </a:r>
            <a:br>
              <a:rPr lang="en-US" dirty="0"/>
            </a:br>
            <a:r>
              <a:rPr lang="en-US" dirty="0"/>
              <a:t/>
            </a:r>
            <a:br>
              <a:rPr lang="en-US" dirty="0"/>
            </a:br>
            <a:endParaRPr lang="en-US" dirty="0"/>
          </a:p>
        </p:txBody>
      </p:sp>
      <p:sp>
        <p:nvSpPr>
          <p:cNvPr id="3" name="Content Placeholder 2"/>
          <p:cNvSpPr>
            <a:spLocks noGrp="1"/>
          </p:cNvSpPr>
          <p:nvPr>
            <p:ph sz="half" idx="1"/>
          </p:nvPr>
        </p:nvSpPr>
        <p:spPr/>
        <p:txBody>
          <a:bodyPr>
            <a:normAutofit fontScale="77500" lnSpcReduction="20000"/>
          </a:bodyPr>
          <a:lstStyle/>
          <a:p>
            <a:r>
              <a:rPr lang="en-US" dirty="0"/>
              <a:t> </a:t>
            </a:r>
            <a:r>
              <a:rPr lang="en-US" dirty="0"/>
              <a:t>The goal of science is to </a:t>
            </a:r>
            <a:r>
              <a:rPr lang="en-US" b="1" dirty="0"/>
              <a:t>investigate</a:t>
            </a:r>
            <a:r>
              <a:rPr lang="en-US" dirty="0"/>
              <a:t> and </a:t>
            </a:r>
            <a:r>
              <a:rPr lang="en-US" b="1" dirty="0"/>
              <a:t>understand </a:t>
            </a:r>
            <a:r>
              <a:rPr lang="en-US" dirty="0"/>
              <a:t>the natural world, to </a:t>
            </a:r>
            <a:r>
              <a:rPr lang="en-US" b="1" dirty="0"/>
              <a:t>explain</a:t>
            </a:r>
            <a:r>
              <a:rPr lang="en-US" dirty="0"/>
              <a:t> events in the natural world, and to use those</a:t>
            </a:r>
            <a:r>
              <a:rPr lang="en-US" b="1" dirty="0"/>
              <a:t> explanations </a:t>
            </a:r>
            <a:r>
              <a:rPr lang="en-US" dirty="0"/>
              <a:t>to </a:t>
            </a:r>
            <a:r>
              <a:rPr lang="en-US" b="1" dirty="0"/>
              <a:t>make </a:t>
            </a:r>
            <a:r>
              <a:rPr lang="en-US" dirty="0"/>
              <a:t>useful </a:t>
            </a:r>
            <a:r>
              <a:rPr lang="en-US" b="1" dirty="0"/>
              <a:t>predictions</a:t>
            </a:r>
            <a:r>
              <a:rPr lang="en-US" dirty="0"/>
              <a:t>. </a:t>
            </a:r>
            <a:endParaRPr lang="en-US" dirty="0"/>
          </a:p>
          <a:p>
            <a:r>
              <a:rPr lang="en-US" dirty="0"/>
              <a:t/>
            </a:r>
            <a:br>
              <a:rPr lang="en-US" dirty="0"/>
            </a:br>
            <a:r>
              <a:rPr lang="en-US" dirty="0"/>
              <a:t>In other words, science is an organized way of using evidence to learn about the natural world. Over time scientists build up a large body of knowledge. </a:t>
            </a:r>
            <a:endParaRPr lang="en-US" dirty="0"/>
          </a:p>
          <a:p>
            <a:pPr marL="0" indent="0">
              <a:buNone/>
            </a:pPr>
            <a:r>
              <a:rPr lang="en-US" dirty="0"/>
              <a:t/>
            </a:r>
            <a:br>
              <a:rPr lang="en-US" dirty="0"/>
            </a:br>
            <a:endParaRPr lang="en-US" dirty="0"/>
          </a:p>
        </p:txBody>
      </p:sp>
      <p:sp>
        <p:nvSpPr>
          <p:cNvPr id="5" name="AutoShape 2" descr="Image result for science mem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1828800"/>
            <a:ext cx="3810000" cy="3324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895731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EQ: What is </a:t>
            </a:r>
            <a:r>
              <a:rPr lang="en-US" smtClean="0"/>
              <a:t>the Scientific Method</a:t>
            </a:r>
            <a:endParaRPr lang="en-US"/>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13314" name="Picture 2" descr="http://i0.kym-cdn.com/photos/images/original/000/308/739/fd0.png"/>
          <p:cNvPicPr>
            <a:picLocks noChangeAspect="1" noChangeArrowheads="1"/>
          </p:cNvPicPr>
          <p:nvPr/>
        </p:nvPicPr>
        <p:blipFill>
          <a:blip r:embed="rId2" cstate="print"/>
          <a:srcRect/>
          <a:stretch>
            <a:fillRect/>
          </a:stretch>
        </p:blipFill>
        <p:spPr bwMode="auto">
          <a:xfrm>
            <a:off x="990600" y="1752600"/>
            <a:ext cx="7410450" cy="489585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Scientific Method </a:t>
            </a:r>
            <a:endParaRPr lang="en-US" dirty="0"/>
          </a:p>
        </p:txBody>
      </p:sp>
      <p:sp>
        <p:nvSpPr>
          <p:cNvPr id="3" name="Content Placeholder 2"/>
          <p:cNvSpPr>
            <a:spLocks noGrp="1"/>
          </p:cNvSpPr>
          <p:nvPr>
            <p:ph idx="1"/>
          </p:nvPr>
        </p:nvSpPr>
        <p:spPr/>
        <p:txBody>
          <a:bodyPr/>
          <a:lstStyle/>
          <a:p>
            <a:r>
              <a:rPr lang="en-US" dirty="0" smtClean="0"/>
              <a:t>The scientific method is the process scientist use to determine the truth. There are four steps.</a:t>
            </a:r>
            <a:endParaRPr lang="en-US" dirty="0"/>
          </a:p>
        </p:txBody>
      </p:sp>
      <p:pic>
        <p:nvPicPr>
          <p:cNvPr id="20482" name="Picture 2" descr="http://www.problem-solving-techniques.com/images/Scientific-Method.jpg"/>
          <p:cNvPicPr>
            <a:picLocks noChangeAspect="1" noChangeArrowheads="1"/>
          </p:cNvPicPr>
          <p:nvPr/>
        </p:nvPicPr>
        <p:blipFill>
          <a:blip r:embed="rId2" cstate="print"/>
          <a:srcRect/>
          <a:stretch>
            <a:fillRect/>
          </a:stretch>
        </p:blipFill>
        <p:spPr bwMode="auto">
          <a:xfrm>
            <a:off x="1905000" y="3429000"/>
            <a:ext cx="5448300" cy="2892307"/>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382" y="0"/>
            <a:ext cx="8229600" cy="1143000"/>
          </a:xfrm>
        </p:spPr>
        <p:txBody>
          <a:bodyPr/>
          <a:lstStyle/>
          <a:p>
            <a:r>
              <a:rPr lang="en-US" dirty="0" smtClean="0"/>
              <a:t>1. Observation</a:t>
            </a:r>
            <a:endParaRPr lang="en-US" dirty="0"/>
          </a:p>
        </p:txBody>
      </p:sp>
      <p:sp>
        <p:nvSpPr>
          <p:cNvPr id="3" name="Content Placeholder 2"/>
          <p:cNvSpPr>
            <a:spLocks noGrp="1"/>
          </p:cNvSpPr>
          <p:nvPr>
            <p:ph idx="1"/>
          </p:nvPr>
        </p:nvSpPr>
        <p:spPr>
          <a:xfrm>
            <a:off x="381000" y="838200"/>
            <a:ext cx="8229600" cy="4525963"/>
          </a:xfrm>
        </p:spPr>
        <p:txBody>
          <a:bodyPr>
            <a:normAutofit/>
          </a:bodyPr>
          <a:lstStyle/>
          <a:p>
            <a:r>
              <a:rPr lang="en-US" sz="2400" dirty="0"/>
              <a:t>Scientific Thinking usually begins with</a:t>
            </a:r>
            <a:r>
              <a:rPr lang="en-US" sz="2400" b="1" dirty="0"/>
              <a:t> </a:t>
            </a:r>
            <a:r>
              <a:rPr lang="en-US" sz="2400" b="1" u="sng" dirty="0"/>
              <a:t>observations</a:t>
            </a:r>
            <a:r>
              <a:rPr lang="en-US" sz="2400" dirty="0" smtClean="0"/>
              <a:t>.</a:t>
            </a:r>
            <a:endParaRPr lang="en-US" sz="2400" dirty="0" smtClean="0"/>
          </a:p>
          <a:p>
            <a:r>
              <a:rPr lang="en-US" sz="2400" dirty="0" smtClean="0"/>
              <a:t>Making </a:t>
            </a:r>
            <a:r>
              <a:rPr lang="en-US" sz="2400" dirty="0"/>
              <a:t>an observation or seeing a problem. Based on this you may make an inference about your </a:t>
            </a:r>
            <a:r>
              <a:rPr lang="en-US" sz="2400" dirty="0" smtClean="0"/>
              <a:t>observation</a:t>
            </a:r>
          </a:p>
          <a:p>
            <a:r>
              <a:rPr lang="en-US" sz="2400" dirty="0"/>
              <a:t>inference : a logical interpretation based on</a:t>
            </a:r>
            <a:r>
              <a:rPr lang="en-US" sz="2400" b="1" u="sng" dirty="0"/>
              <a:t> prior knowledge</a:t>
            </a:r>
            <a:r>
              <a:rPr lang="en-US" sz="2400" dirty="0"/>
              <a:t> or experience. </a:t>
            </a:r>
          </a:p>
          <a:p>
            <a:endParaRPr lang="en-US" sz="2400" dirty="0"/>
          </a:p>
        </p:txBody>
      </p:sp>
      <p:pic>
        <p:nvPicPr>
          <p:cNvPr id="19458" name="Picture 2" descr="http://s3.amazonaws.com/engrade-myfiles/4072090841916680/Inference_vs_Observation_-_Accident.jpg"/>
          <p:cNvPicPr>
            <a:picLocks noChangeAspect="1" noChangeArrowheads="1"/>
          </p:cNvPicPr>
          <p:nvPr/>
        </p:nvPicPr>
        <p:blipFill>
          <a:blip r:embed="rId2" cstate="print"/>
          <a:srcRect/>
          <a:stretch>
            <a:fillRect/>
          </a:stretch>
        </p:blipFill>
        <p:spPr bwMode="auto">
          <a:xfrm>
            <a:off x="370896" y="2971800"/>
            <a:ext cx="7630104" cy="3752851"/>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Inference</a:t>
            </a:r>
            <a:endParaRPr lang="en-US" dirty="0"/>
          </a:p>
        </p:txBody>
      </p:sp>
      <p:sp>
        <p:nvSpPr>
          <p:cNvPr id="3" name="Content Placeholder 2"/>
          <p:cNvSpPr>
            <a:spLocks noGrp="1"/>
          </p:cNvSpPr>
          <p:nvPr>
            <p:ph idx="1"/>
          </p:nvPr>
        </p:nvSpPr>
        <p:spPr/>
        <p:txBody>
          <a:bodyPr/>
          <a:lstStyle/>
          <a:p>
            <a:r>
              <a:rPr lang="en-US" dirty="0"/>
              <a:t>inference : a logical interpretation based on</a:t>
            </a:r>
            <a:r>
              <a:rPr lang="en-US" b="1" u="sng" dirty="0"/>
              <a:t> prior knowledge</a:t>
            </a:r>
            <a:r>
              <a:rPr lang="en-US" dirty="0"/>
              <a:t> or experience. </a:t>
            </a:r>
            <a:endParaRPr lang="en-US" dirty="0"/>
          </a:p>
          <a:p>
            <a:pPr marL="0" indent="0">
              <a:buNone/>
            </a:pPr>
            <a:r>
              <a:rPr lang="en-US" dirty="0"/>
              <a:t/>
            </a:r>
            <a:br>
              <a:rPr lang="en-US" dirty="0"/>
            </a:b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667000"/>
            <a:ext cx="5334000" cy="400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790087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Hypothesis</a:t>
            </a:r>
            <a:endParaRPr lang="en-US" dirty="0"/>
          </a:p>
        </p:txBody>
      </p:sp>
      <p:sp>
        <p:nvSpPr>
          <p:cNvPr id="3" name="Content Placeholder 2"/>
          <p:cNvSpPr>
            <a:spLocks noGrp="1"/>
          </p:cNvSpPr>
          <p:nvPr>
            <p:ph idx="1"/>
          </p:nvPr>
        </p:nvSpPr>
        <p:spPr/>
        <p:txBody>
          <a:bodyPr/>
          <a:lstStyle/>
          <a:p>
            <a:r>
              <a:rPr lang="en-US" dirty="0"/>
              <a:t>A testable, possible solution.  Your inference may lead to your hypothesis.</a:t>
            </a:r>
          </a:p>
        </p:txBody>
      </p:sp>
      <p:sp>
        <p:nvSpPr>
          <p:cNvPr id="18434" name="AutoShape 2" descr="data:image/jpeg;base64,/9j/4AAQSkZJRgABAQAAAQABAAD/2wCEAAkGBxMSEhUUExQVFBUXFhYYGRYYGBsdGhwdGBsfHBoeHSAgHiggHiAmHCAeITQiJSkrLi4uIh8zODMwNygtLi0BCgoKBQUFDgUFDisZExkrKysrKysrKysrKysrKysrKysrKysrKysrKysrKysrKysrKysrKysrKysrKysrKysrK//AABEIAOEA4QMBIgACEQEDEQH/xAAcAAEAAgMBAQEAAAAAAAAAAAAABQYCBAcBAwj/xABHEAACAQMDAwIEBAMEBwMNAAABAgMABBEFEiEGEzEiQRQyUWEHI3GBQlKRFSShsTNDYmNygpKToqMWJTVEU1SytMHC4fDx/8QAFAEBAAAAAAAAAAAAAAAAAAAAAP/EABQRAQAAAAAAAAAAAAAAAAAAAAD/2gAMAwEAAhEDEQA/AO40pSgUpSgUpSgUpSgUpSgUpSgUpXgNB7Svibld+z+LbuP0AzgZ+mecfXa30r7UClKUClVu66shEUcgkSJZJxEjyMqgqGIZxkjAIRwufPpPvipePVojxuIOSMMrKTj6ZAyPoRkEcig3aVijZGR4rKgUpSgUpSgUpSgUpSgUpSgUpSgUpSgUpSgUpSgUpVL6164Fq4ht4mup1HdmjTGI4V5cucEKSvgefB+gIWnVEUxMWZ0CjfuRirDZ6s/fx4OQfBBFcSsfjtYaO6ku/goJn7Krbk91lHd2NNsIz6lK5bj5iAoq6aDrUN7CGWZkgkjjjjbf+ZDKzOvak3Aq3OFXcGDenOcgnn/4cySvDHZbWXdPcRiQnYAUt5yVJG4713bsEAEYGSBwFz/D03MdxfafdzmcWxiczuTveNkyEOScJ78nwSMc8dKsXZkDOME5OMYwCcqD9wMZ++a5DoGrBtSWQKQL6zSTYxALyxytiMEcYOQxPPo55BzXYbdGCgM25sctjGT74HsPtQfSqp1v1dFZRyAvh0jEhHGSGEgQAnjLOm36gHP0qU6o1n4SBptuQpUsT4C5G4k+3HA88kHGAa5R1rcG81KVkQPHp+yV0bJ7kvoRI1A+ZlJJA8MTtOM5oNDSdPWS3kW5iEmoXIZkMyxPEix90iOPEgMZ2q5JHIJzg4rUtOrdS0YSRogktmIMSy9yRIRJ6olWXKgo0ZX38huAQ2flr2j3FkY9WhkW7j3wyu7xhSwcK0TkeQrZCnHIcNxzXQLvUrR4ljRGubdkhNwGYFnhud7Ry+sgKyXGcgEbAeAMKAETon42bZRDf2/byR+ZG6soz4yOAF8c7jXXradZEV1IKsAQQQRg/cEg/sTX5V1DS3tlfZi5tCXAJRlljRXA3kcMqlmZDglSd4OGHp6n+A+vAW81m7lzBJmPbhgY5fUAuzJJDBifONwFB1yleI2QDyM/XzXtApSlApSlApSlApSlApSlApSlApSvGYDzQe1jJIFGSQB9ScVXeq+soLG3Fwx37jtSJTiR2/lAPgg/Nnxz7jB4rrPWN3rka2pgtkdMknJ3StuXEURIOxiODzzjyPlIXnqf8RZ5viINLCMYxta5Y7QjliojjzkSSMQSpHHvzgmq5072m0WaVEZHKzR3k6yyNIZOT+au07kdWI3c7GYHGNxGno2uwK7C2tWN4sSpDaGIgQMGf4kct6V7WPzWJcs0hOAdo3P7KutKkWM90G/gaOTase0XEQ3R7FQnMZX8sqwBYFzyTgB9OmnNnelHUBdSi7UsbRnYlyPDeMNFJuZ1+zEHBQ1Aa5ZyQtfxWpJiilhmTLv3ka5wmeQS2RgMG8qx5IPP36quZ7m3jljVnaLtyx5AZ0j3KIl4ADGOVpImJA+4JUVaItRGoaissJH94021dkOCp/vQjlVuPmXJAIPBA8jIoIfULxbGWyv8giO5kMyljuDXcWCF4JKIiZ9z6hxzV+6W/E62uZY4JFnhaXPZlmj2Rzc+EwTj6AEn2GSTzy7r0Wq38MQXuRqbkspOE7kmREAR7rGIOPGFQfWpn8TEZxcSmRtidlYWBMgV0hSZlAx+UxBjIYHBAkJ5xQXL8XNZS3gnWRuJbSRUTkhn3oBx443cn7/pXNgLsyLaW1yoZSs93LsQ/wB9JecKzY5AeJFJ8KVJPgitDTZDLPFNdd92jt57s95w3c/L3wAYGQDKp4OQQE8ZwJvoDT2t7Nrrdt7gkZWJO4dxZ4Yt4BGfWihcYOZCAeeA8tOkEutNjnhuJ5bySNzlpMqCrxo8BQjjJkxj7bvB21Xvwy1LAntt3rmSMRDdy4D/AJkAOQR3FZiACDuUH9bx0nrMSTanDkQCOdbjDEjYsrxLdqPlI2MBtYY5wea1NL6CtpbjULOQyI8DrcW0yszOIXDMoQE+ohiu4+SeM5GaDNIDaNAr3IfsmWOVOzhVjAeNwpCHLERiUxNvMgyxHJ36WhdzRr173sE2rDtTiLcqRmRg0bqH/gYbGAJO3cykgjFa+n9XraC+tLqVpZEeRorraXEj7SmCjZAYoWAPynPPgGom/vjNFE1yskNp2z8Pbx533SpKTh8NwFG7BOQnBAOeQ/Rmg6sl3F3o2R4yWUFCSCUYq2CQMjI8gY9wSDUlXC/w/wCtXtpYLaaWRLKT0QF0QPEcKYxI/bCsjLn1D3zzgE13QUClKUClKUClKUClKUClKUClK+c+7admN3tuzj98cj9f86DGeRl5Vd45yAcN+2eD+5FUzq/r6K1TtiL4maRmWKFcc4GT3Vb1R7cjII54I99uh1x11DZv2YrZX1CQxqBjKgvwhd19RHHC8MRjgVTtMs57iSXcRc3Nw6xPdSCVY0iyA0casinaXyp5ztGSBu5DQ/teOSC4u5ZO9qfbkVIVgkaO2QAlirMMblGW3hmxgAZGTWzoPT6yWFv2QlzhRKJYrlUmtp9pkYFSpGFC+CyjJz5O6t2PVLqe7ubPT0i7rLHCZ4wOxa24QFkHHzGQvnPgg4GfG/cfhLNbQRy6bcOlyiIZI3OFkdfmKN5jJ5A58HGQCSQgrxJ7qLvvE0V9CAi3kW1FeQN6xMC2cNGwbDKgwG/h4rf6lF7NbSiWHsT2QW9W5jd2gdozgBUc4if5yUIzlfl5rDTOrI45gmpK9rLErM6tEVkcoG2bGQhHBJZgrIEzjb5Odax0ubU5DcXD4VlZ44Xy0FvEg3oMAlWlCMCEfChXVjuzsoNm36mVod+n2NzOXimErYCIGmIlwjYbc0bIeFUAkufLVGaX0deRzPdLdW1nG/cKlHdhEjSBmC8Ku1OMknC5GcOBi56KYnWJJ5JVkSDcbcwRhm3McunHdjYAI3pKhF7Rwg9C72kS/FbXaCCYiEzLukBJZ2fIGdv5bFWYFlwxUNklQwDlGqaCbZe7I7Tdm5KShrbbGElBjeTuKzZBIXaDgndu85q2Wt1OiRzTdxxLK2+MAbXjkY9yXaTwxS4i2e4WJl4Utiw6hpaXMTWbOURUB7zogtyjBFwq71YHcjuj7SAQxDEA1SrDVXktrZ5B6Iz2pkYrtmMSyKclmHqdX2gHACowYkMFIQ2jyRQ6PcyyFjK8whikHJHaVWQer5QMcqR8rjHI46BoWnC3mt4pMdqw2I2Sx3SSQrPkru9RDh+2nJUuW4wgbn1taiS4OkBiIpbsXG9uNuIGOwg4wRnafHK1O9Y6/HAk7QkziWIpHKQ2xXl9Lsp8GUoP9KTubY+MDwEX0/YyPOt4cyNfrqUkaELl2hy236At6gMeDip/UNSgTWbe7F0THJI8Em2ZtyBnk7Lck5j4V8HK42kDBWsJLWe10+wncJF8LNA0TByzrFcDbJvQrlSz/mYyQAwUeDiS6g0jdcvp6nuKYTGUkJJjjLxLA8Xyo0qlifUwwCc58UEP1Lo1qmodqc7lmtdqOTwJ4JGhLOse3OyIMecH2BzWn0PdT20sVtIOysrz/ASuyv2pUk2tExU4MbugRl/mKsMZ3VCdWzO9rFFMpS5sppIpRtwzrOAUlLc7mJXkk85Ujg1savoTLb2Vt3CJHuVKkj0x9/CEBwM5UxpkZPgYC+4WG30JZC1pLGkHxEIkiUnIaQcyxwndsDRyM+FAQgtj1Icm8fhX1HJLAbdxGbi3bsybpn3ybB6ZAGQ5DDPOfYnFc6sO9M8i3MKST2jRRz2kin81fzFLI2SO4xckE4BZo9pJKLX26YiEOoW4tpS0d7AAe/nKyISU9SMMTBkI/wBli45HNB+g42JHIwfpnNZVF6ZPOuEudpJA2yICAxxyGXJCN9gSD7H2EpQKUpQKUpQKUpQKVAJey3U0ot5UjhhOwuE3l5cZYAk7dicKccliwyuznYtLudZ1hn7bdyOSRXjVlA7bICrBmbJO8EEY8Nx4yEvUP1FqEMCNJK0qdpHk3IrnAA5PClT+jVvarfpbwyzScJEjyN9cICTj78Vzu2uH1KJVuppk75H5UaQmBBlWXiSJjJ80QO48szYC7G2hWbjTVu7GRriXtzXDT30sjBCYvhkARF2gMSqvGpHpxmTweK+3Tug6vqdpA09wltbNtIMS/nupJyxI8bsknkeckcAU13pe5nvI7FiAh2JNIgwvwxxKpGcsDJLFJu3Mx7ijkhgK7NZWixLsQBUHyqBwo+g+3vQR3THTFtp8Qitk2qB6j5Zz/M592/y8DAwKmaV8rmdY0Z3OFUFifoByfHNBzT8cLUXCWdsqxd2SV37khwEjiQtJ6vKg5XOPoB5xUdr/AFN8NLIltYTXUSSIbwyBpEwF9IjJ3BivnuNkhVRflVQuprfVIbVZp5AVFrCYkAVZAhXa1wTl02k7+1uXLHwPvuTdS3AszqOyByoT0uZWaL4hYcsDuAZdroSihQhJAJyTQb3SvVF5fRDNuySzCaaBkEogSNTiNZHL8M8iEZUH0k8AMa+2tJbI7fFXtsgWCP4dn9T42tG3Lks4JXkxlSctnls1DX8kkIsSjySiZ1gCrIQEjjZsntlG3lgjNnl8DBLthqrHVFi0+rSpIBPDEijdnd6IoO6wDYzjdIDwQPbGMAB0mG0W1a3McuxFd1hQySSRFDCFVlVdolkYKuFyFXMuCW5NQ6lsobe41aJ5EELwpexEsSVlZwcJydpZ944HIZQeMAyOlWCWl+9jCpa2u0imtzjJjAmXvxg+doUF8Hxge5OctVuxFrCtEm74mwZFAOcuLjvSnJHJVN54GcjAxigp/R0a3k9zfmEufSjW6knCsgBdsDfhiM+nJPqHnbumepLSeW70/T4jErrKZuy+CM28eYzMUBUM6AjYMhV2Dx5zkYafqjI5Pwkoe1aSNmDCK4BltgNp8qQyKw8KuOAoJ09M1Zt9xqOwW8OPgrVxIo2gsTI4Yg7nYku0oVsZkOGIwQ+mpaDLqN9qFvI357wLKBvPaheNlEcbDG0uIwy7/o7MBgmteTWNRvbQ3sZt4Tv3ZG8yOxxFkljtjVEi3cY5UHksM2/pPRpZVie3iiigZvzJcHMqksZGAkLSFmB7e6QBwN5yu7bUDo7Parq9tEmDbzT9tvTtX4loxaooPBO5eFxjk88gEK2ek7vVPjW+Kjmns1WIRRx4EqLkpsI25Bw2CQScDnBBqtWgDo6yTTpdxyHYkrhUUoY1QENz3M7h9AFGfFdL6SuJbPUbado0MN0stpmEjl1cyRllKqA2CFGCfTxyQczv4k/hst+zXduoWYIhEZUqJmDNuEgwCCRtAYnx54AICmwa406LqMSZv7V3ivoMeieB+47HHggBWGPbH0C5rnw0lxJPqVrGkEUEsV0IDIDJjeQzqzLz61JweOcDO3FTvTdhcWF/BLDpl3EyTPFcrhpou3Nt2hHA8qGJ9+AmScnMVoOn2n9oTd6QJaQXcqr3VDQYYSMism5WyyxnGB5AzzgEP0ho06zQpKsjSpKiOpYJnDDI+VR//akK5f8AgxOsIubF5u41tOyxYf0tDJ6kKgHByQzZ5I3YrqFApSlApSlArR1y7WG2mlclVjikckeQFUkkY5zW9UZ1PbxSWlwkzFImhkDuPKrtOWH3Hmg96atTFaW0bAKyQRKQBgAqgBGP1qorFIFF4JPze7LFGNgdndrl4gpJYHssm07AwC7Aw8c/SOw1qdU781ssZQboozJE7Ej+NwGZT9RGy8+GwOfUjaO8tPjLeC3ihXt2rwsXj7rgoELFUMXo4VduGJHqyFFBK9aiU6ZMzBVkWJJHCksoMZWSQA4BYYUjxyPaq3H01dwqsq4IBjIEZzIqvM3c2DG3csE0/qBPJXGcCrLaSzagpcMbe0bITbjuzL43FiPy429gvqIwdy5xX2XoyxAAFugwAAwLBwBwMPnd++aCIvjKNTjhgQyIlvAsxb1YRpJNrGQuGDqY9wOGLEnx8wuqiqxFo9xZs72pFyjkFop3bujChQI5m3EgAcJIDyT6xUxo+sR3KsU3K6HbJE42yRtjO119uOQRkEcgkc0ET1X1I8DJBbxmS4mOxTxtjd1bts+fI9LMVHO1GNa/S6xmxVpZH2pPIziQkkNFIyhHLZJZWVSSD6nBIJDYPyF7dPLNd2UEc0LKqBHlMbTGLd+bEdpUDnYC2N4AOQoUna6QtFkto3DF1kPxG8rtDvcN3ZCFJyFwxRQTkDIyfNByPQtQSSx1ly2e5JKOcA+vuynGOfXsVeeOP1qOa8lGmGJWC2rWyN8g3PJsO8KfYCWEAj5uM+Oa2tDureKO4gmlSOdbtFMLjaGAnJDlzwQqtJn7Y/eW/C/t3cZsHbJRZ0UNjcYpEfa4GPGJPYtjznBFBI6aO6FOQJIlSS3xyWxMt3x7FWG1c/dhnPFbWgwpJqGohxkfGrHjbyROo3gn2G2PP9ahPw+upczRy7Y7mwj2DecZC7UIx7qEjUgeCQP1rZstTW31q4glKr8QoOdwwZYY5EiPBxmSNg/P8R2+eAH207Uy+o6MVCtIbe6JTJADNBuxnHgkZzz5Jr59Y6Iltd6WjtvcrcRyuEwo3xBIlQeF287RyRgeeBXw1/XIo9USeJHW1sUW3a4hiVljklYlgfrGqkoQBkcgYLA1h+JqSCC1kkkSYrPHLJOjNhklGA4UIFCNjGVJ9gc4BoIrqjSHmtrhjkSQpIrFyuAtu8TrGo5CFkmLjafCkcg8dV/D7QLP4S2lSAFe2rxGRmfbvyx2q7MI3yTuKYDeffaKd1dqNoguIopN7XNsqwRxsHeSWSJbdDxkhtu5Wz5XHuRm4/hYyiwtlV14hXhDlGwAGZfowbKuBxuBOPUCQutcJDiW71hXb54o5yhHBMdq7jJ/hVHdPbOQnP17tXIpb2DStdu5L0rHBdQK8T7Cw9AUMpCgkHKnjH0+ooNPqi0vIoJ2AgaK0vEu4yqsrF02PNg7iACzv+uHICgADsVncdxFcAqGAIBxnnkeCR/Q1+cOqutY7hpmtWljaUGBy2REYpC5d3+4aYoAQcLgggnFfoLp5UjghgXIMUUabWGGARQuce448gkfQmg3GUR9x+efUR91XHH7AVwzrCFLTWjFKqmK5tY87sgB1jaISLgHMgw20DGS3nJzXeXQEYIBH0Ncz/HPpRry3jmhGZrcs2M43RnG/H3BAYfbd74oIbS1fS9fRdjvDdwLDEVKYbtquxhyOFVQOfGSBngnskUm4ZwR9iMEf/v24r8qiznEFpdy3TFQm23kVs/DSpIzJHKDyobBIb2+4XFfo3obqZNRs451K7yMSoD8jjhgR5HPIz7EGgsFKUoFKUoFQOvHu3NrbfwkvcSD6rbldq/9s8bfcIRU9VdlmH9rRqT6jZSkD6ATR7v6+n+hoJPV7lkCKhAeSVEXP/U5/URq5H3AqN66jElqbYgE3TpbjOOA5y7DPukYdx91FZa8CbvT+MqJpj58N8PIAfvwWH71jq53ajYpjIVLubz4KLHED/SZh+9BPQxKiqqgBVAUAeAAMAf0rOlKBVd6t6a+KRnibt3GzYGyyrImcmGXbyY25GR6lySvuDK6pYtMoCzSwEHO+LZn9CHRlI+xFV3SzqDy3EQu4tsEqx5ktcyMGijkDFllRM+vHCAceKDd1W6k+GhgVPh57kLEEUqeyNuZWBA2ntoGwcYLbB/FU9bQLGiogCqqhVA8AKMAfsKjdL0TtyGaWaS4m27A8gQBFJyyoqIoAJAJJyTtXJ4FS1BxT8StHjs763vrhEnglHanVkDhSExvAPjLEnnwQPrW7a6ba6nCj3qCK5ftiGeLKtGOygB4xkLKCNpyF3DnBzXStY0dLpZI5lDRvHtwfvu3fp/Cc/UD6Vyey6c1azLwW3YvI4lIWGU4lVJ8FPVwCAYlBycelhjHgKva9GfEJdAk3eoRMpHdkcxzQtGTG0RXa3cwMBWYj0kY+m7B0X8fo813BAiOLlpIo0jwzRRrsdA3LElgzYyeRj34mNH/AA51h5p+9cR2qzlWllj2szYJYCIAAoQSwY7hnd/FzXYtE0tLW3it487IkVFzjJCjGTgAZPk8eaDjGkdRW8ei3UKSwhXt5yEcqJd7MyOjgEMXwybXOSRjztNRV3LDDp0NpG01zdXEO0wu28xHYchUK7Uj3bW4YMGjQkZU46zr/wCH+n3Mm+a2Rmkky7rlG+THlSMncAc/esbDpK00xt9tbqEIOeSzmQ+iNdzEttbcRjwG2n3JoKD0foUCWKXVvDGtyFinEoffjahXHq+X8xS7qMZBK5xirL+FU9xFcahaToEMd0ZRGpyEW4ywKMcbkOPoCMgkckCkdLwXFvLPFGyyQQ3d4giGNzmDY3ynhvCYyeArZ4Jqy9CTsmsFEO+I2EYTd/pNkMvaAY8AspDDnyoHvnIddrnX4o2qtc6Z6EZpLoxkuAcBkI4yD9dwHuQPtXRaoX4x27izS5QZNnNFcgD+ZJEH9Npc/tQVTr29T+yri2lji3CWRo3TG1G70jMq8bshkkTOAMYyRnnqXTeorNBGcsW2KTuKk8j6p6T+32zzXEuuAph1KeNzv7sW3PKPbndC7L7ZNyZCccg5/m56/wBM6iqQxxySglY0G6QdtyQoB4YLvH0deCMfqQslYSRBvIz5/wARj/I1mKUHDOodA/sm6gEyd/SS8oBYE9kTggxuRzsD7WBxn5sck5+P4O3IsdRazfa0dwoeCbI5IQNhWHnchGR9VUYzXb9TslnjMbqrKSpKsAVO1g2CD5GRXLNR/BVe/wB+zuGtmSbuRgrvQYIddoyCuG4wSfGftQddpXgr2gUpSgVTtLsTPqct8p9MYeyXnhkTDOw+4nLp/wAlWHqHUfhraafG4xxu4X+YgHao+5OB+9edO6b8Naww53FI1DN/M3l2P3Zst+9B8eo1KrHOOfh5O6w+qbGjk8eSEdnA9yoHvmtKSQNq0WCDssZmwP8AezRYJ+x7fH1wfpVkNUuy05bXVYucLLazxRgn5VhkhZIx+m+Ugfy8c7aC6UpSgVA6W2L+8X6x2sn/AFCRM/8AhgftU9Ve0/8A9KXh9vhbIH9d9yf8iKCw0pSgV5j3r2lApSlAr4SxFmXPyr6v1bwP2HJ/Xb9K+9YyPgE8nAJwOTx9KDimoaxFpmr3PxTbVu4orn0qTskXeqROFzkEEliDzj78bv4Sym71B7yNGSFbMxNu8dx5zJiMfyAZHsNwNbOsWq/2xcJLj87TO45Phdkjnz7BdqjP2zXx6A1GRtaMZTsoNOAWMH0hRNuiHgY2o+3Hscj70HXa1NWsUuIJYZBlJEZG/RgQa26UH5m1uwu51js8QNJaqlp5YNJudGjwhXKlWcAvnB59s56r0N1lN3V06+g7VwiERurApMIiUYrk+RtJIGfB4GMVofiDpq2l8L9lYW84iS4kUZMUsTq9vNgDO0Miqw+n1JAqK6ynW60+O6RMXEDNdQqVyWDTGSUY/ijMRWQ+RgfZhQdopUN061tcQQ3EMaBZEVxgAYz7fqDx+oqZoFKUoFKUoFKUoK/1qN0MUQ8y3dov7LMsr/8AcRqsFV7qxlWSwZiABeDknAGYJx/9anIrhG+Vlb9CDQfWqp+IGlRTLaPMu6OK7i3csDiUNCCCpBXEjo24HjbmrXUP1akb2k0ckqQ743CyOwUK2Mq2SR8rYP7UGmmmX1vxBcJcR+0d3nePsJ0BJH/Gjt9WNem/1T/3K0/X4x8f/K19La5Go6YHUlfibbyDgqzpjgjwVb3+1bnTOofEWlvOfMsMTn9WUE/40Ec9nqU3ElxDarxkW6GST74klAUf9lmvj0FYqgupFeSQSXMiq8jl3IgxCcsfOZEkYYwADwMVNdQaj8NbTTYyY42YKPLMB6VH1LNgAfU06f0/4e2hhzuMcaKW92YD1MfuWyf3oJClKUClKUClKUClKUHMOskA1uAEA/EWawbT4ZfikMq/vEXrD8MoBNqd/dKd8USx2cUnGG2AGXGPbcob9GFT34hfh+mqNbuZ3geEt6lGSVbGQORtOQMHn34PtYOmtBhsbdLeAEIg8nlmJ5LMfck//jA4oJSlKUGjrNsJY+0y7kkZVcYyCucsD9iBtP61yfX+k7vTxsiR7rTg0mFiGbqFJQwkQAgh0w7DnJ9TH0+a7NSg5j+BeoAwXVsm8xwXDGJmQr6JOQpHswIYke2a6dSlApSlApSlApSlBr31hFOuyaNJVznbIoZc/XBBFVDXOj9PFxZYs7dQ80iHZEqf6iRxkqAcgpwfY1d6hOp22/DN/Ldwgf8APuj/AMnNBTtV0ZI7+CGOW8WAdpZUF5c7T8QJhHg9zIIeIDGRw/6VLjpizi1C2VYEcmC6lLykyvlHgVfXIWb/AFje/FfDqA5XUZTj+73Ni+f9m2EFww+wwzf1NWLGdQ/4bXj/AJ5fV/8AAtB8OixsS4hH+pvLlR9hI/fUfssorzoJv7mE/wDZTXMOPoIp5EUf9IFe9OjbdaivsbiKQf8ANbQqf8UNOjv/AFtf5b24/wC8Q/8A92aD3qI924tLbg7pDcSD/d22CP8Ax2h/bP0qwVX9KPdv7uXPphWG1A/2gvekI/USxj/kqwUClKUClKUClKUClKUClKUClKxJoMqVjn717Qe0rysDKNwXPqIJA+ykAn9iw/rQfSleV5mgypXgr2gUpSgVWerrh+5bxBkjQlpjLJE8iboSnbTCsuCS28HcP9HjBBNWalBznXHSOC4K3gb4plWf4iHEOJQsBYFQhjAj2jlmGFGeSWrbsr+MSLcDU7N3EaxdtWXtNGMkZO8v3NxzvHGMjZzkXulBz3SuqVivrh7pTCs8UJiZFlkjkMLSLIyt2lOMPECSAM4wSME7fS3Udqnx8rzokZvm2F/QTughOArAMSTnAxk+1WbU9J7zpIsssLorqGj2fLIVLAh0ZfKLzjIx55OYJOk54p5JoLmIvJgtJcWwlmyFCYDpJEAu1R6dvnJ96D49KdQwIkrXDm2eW4uJB8QjwBkMhERUyhQ35QTxnHvirfa3KSoHjdZEbwyMGU+3BHB5qGXTL4kdy9jx/urUK39XkkH+FSel2IgjCbmc5Zi77dzM7FmJ2gKMkngAD7UG3SlKBSlKBSlKBSlKBSlKBXmK9pQQmv6W87RgLGygMNzk5jYlSsiLg5cYODkFT78moKPQNRKlJJ87lHKyuNuFJIHpBO5pGTOeFjjb5jxeKUFUay1AkAunC43h2zv3Ph9uMBdh+XJ5K/y5OpdaLe71fiTaix8TupdQYjliNpUEoxJU59Z4cDa12pQVfQbC8jkRpGYoQ4ZHkBIZyXdzgYxuAVFB4Vjn6Cz4r2lAFKUoFKUoFRM3UdsocmTiNZ2bCscC2wJjwOdpO3jycgZINS1VzqLp2I2t0YYE7zw3e3aAGLzod/P1dgufrgUEjputw3DFYmLERxS8qw9EwJjPIGc7Tx5GOakM1Tr3p+RtMjEabLyOC2dDxu7tsoZEY/TO5MZx6m+tVjU+nb14reaSIv3Z7m4u7fb3drSKBbrs7ke8RoNvzcMd2DQdYzTNUq/0q5/sJrf82S5+G2gMR3C38IJDEbgMDO4+PNROqdPTQm+W3tmeGUWJ2FnKlgzd99okVpGC7Sy7hv8AfPNB0vNM1yfR+lJ37EM8Egt1v7pjGSFUQPb+gbUchUMhxsBOOQa2Zuk5uzeyLDIZXvnwok2u9n3Y3aOM7gFDqpOMjPI98UHT80zXK20a8jimuLO2lhEVzDLaWbsobb2+1cDAYhFbcWC58rnHOK1Y+kNRSC5gQufh7cxWshcZlNw6yz4ORhgqmIEkfN59wHXs1p2GqxTd3ttu7MrRScEYdQGI5HPDDkcc1zKPp65+HI7EzW3xkEklmEWLdEsZEgSPvPwXKMULAMVJ96s/4dabLDFeb4HtxLeTSRRuwZhG0cYTJDMPYjGTjGPagsdnrMMrIqud8kZlVGVlfYrBSxVgCvqIHOK2EvUMjRBgZFVXZPcKxIUn9SD/AENc46R6dmhutOlmtpCy6e8LycHtyhgRv9WcbNygjPLD9R9eqen7hry+ktoXEs9jGsU6kAB0LCRNxYbXZNqg4x4ORig6Tmte0v45TII3DmNzG+P4XADFT9wGH9aqXQ+mtHcTvFbS2dq0UKrBKRkzKW3uFDsF9JUE8biM8+arrdPXNv8AHS2tq4uI9QW5h5ULNE67GQHd7BpGIIHJXz4AdXzTNcjtukdSSG5gRnzb2rx2kpcZle5KyTEHPpYYMYJxjd596s3Q+mtHcTvFbS2do0USiCUjJmUsXkCh2x6SoJ43EZ580Fq07VI5+72mLdqVoX9JGHQAsOQM+RyOK3M1zIdLzCczrC4l/truBw3PwzAByOcbDzkeT9OBUdaWrlr+HdmDTYL0QsGJDG7QyIM55MUe5PtkePFB17Na9/fRwRmSVwiLjLHx6iFA/UsQAPckVyLSNFu5bbfZQz27vpapJI8oHxEzdtlZDvI3FA4EhxgMBxjA+2q9Lyy2938PYzQwFbMpauy72ljmzM6L3CBmI7ScjeeeTzQdUtNTjkkmiRsvAyrIMEbS6h15IwfSQeM1t5rluodLSO15PHbyLJ8Rpz22ThkRFhWXaA2AQodW+uMc8Vlp2gXg1J5HWUN8RcOZ1VcNCysI0Mpn+XBUCMR+lhn7kOoZpmuN6f03qCQXkVvE8bPa4ErqIpWkEg/LJSZkldo947+1TyOecVs/+TU7WkiiK4SM3MDrAsEYRQqMHLQNcPvjJI3JuBLAMBQdbzTNUzpKydIrMXFo6yRvc7GRmCRKd21nVpWI3qcBMuFJAG3HFzFBlSlKBSlKDE15XprygUpSgrEvW9vHIkcxVGkupbZMSIwzGMlmwfTyQu3yCyg+amNV1q2tdvxE8UO8kL3HC5I84z9OMn2qrDpO5SRZEaBmXU57vDM4HbmjMeMhD6xnOPH3rzrt3gu7e5j89meA7oJpYwrlGz+UrEPkcKQAwyMjFBYz1PZbol+Jh3TBDEu8ZcOxVCo9wWBAx9K8t+qbKQOUuoGEZVXIkUhS7bVzz7t6QfGaqnRHSkoS3llAj/8ANaWpUgiVGZy54I44I985HIr5aT+HkoikiuGiI+Ca0jdZZnY5IIfa+EiAKo2xQ3I4bHBC8nWbfJXvR5EohI3DPdYZCf8AERzisNX1+1tSouLiKEv8okcLnHnGfYfXxVN6Z6AnguoZ5po3ADzTqufXds0v5g9IG0JKy+x9K8fSW6j6fuXuXuLY27Ga0+FdZ93pG5mDKVB3fMcocA4HIoJ19dthMsBni7z4KxbhvIIJBA8kYBOaym1m3QsGmjUo6RsCwBDyAFFP0LAgge9QnSvSzWczMWV0+Es7dDzv/u4cMSMYAOVxgn/Co3rLoJ726MqyKkbQkOpzkzxpKttJwPC91ief4V4NBZbzqeyhGZbmFAJGi9TqPWmN6/quRn6ZGa3b3UIoYzLLIiRjHrZgF9XA5+5IA+uaoM3QVyEt2SSN5xFcJOGlliRnuX7ruGjXcw38bSBuXHIxVi1Xpovp0dpGImMawBQxlRfySpG11YyRnjhssRxkNzQe6h1raxC3cSxvDPK8ZmEgCIURnO775Xbjg5IrcfqmyCRubqDZLnttvGHwwU7fqQxAIHg1X9K6Tu1Nq08qydm7lnwztIyxvEyKgkZA0rBju3MF8/YZ+mg9ISwz20jmIrCdQJALZ/vUwePblR4XIPjHtmgs8erwNs2yoe47omGHqZM71H1I2tkfY1Bwa/piwzratayBIZZ3ghMfrG3LEgcHPgkj3GajNL6Su45bYM1uYLa6upgQz9x1uBLjI27VKl8YycjnIxg/K36FnW2tIt0O6CyvbdyC2C9wqhSvo5XIJJODz4NBa+ntYgnjjERRWEMMjQqRmJZUDIrAfL6fHjIHFfCw6gaSftGAqO5cpv7ikYgKANgeQxbH+yRtbnioXpPpa702J44GgkV1t3/NaQkTAKlxyFyUZF3Lzw3GAPF3oFKUoFKUoFeivK9FBlSlKBSlKDwivMVlSgxxTFZUoMcV7ivaUGOKYrKlBjimKypQY4pisqUGOKYrKlBjimKypQY4pisqUGOKYrKlBjimKypQY4pisqUGOK9xXtKBSlKBSlKBSlKBSlKBSlKBSlKBSlKBSlKBSlKBSlKBSlKBSlKBSlKBSlKBSlKBSlKD/9k="/>
          <p:cNvSpPr>
            <a:spLocks noChangeAspect="1" noChangeArrowheads="1"/>
          </p:cNvSpPr>
          <p:nvPr/>
        </p:nvSpPr>
        <p:spPr bwMode="auto">
          <a:xfrm>
            <a:off x="155575" y="-2117725"/>
            <a:ext cx="4419600" cy="44196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8436" name="AutoShape 4" descr="data:image/jpeg;base64,/9j/4AAQSkZJRgABAQAAAQABAAD/2wCEAAkGBxMSEhUUExQVFBUXFhYYGRYYGBsdGhwdGBsfHBoeHSAgHiggHiAmHCAeITQiJSkrLi4uIh8zODMwNygtLi0BCgoKBQUFDgUFDisZExkrKysrKysrKysrKysrKysrKysrKysrKysrKysrKysrKysrKysrKysrKysrKysrKysrK//AABEIAOEA4QMBIgACEQEDEQH/xAAcAAEAAgMBAQEAAAAAAAAAAAAABQYCBAcBAwj/xABHEAACAQMDAwIEBAMEBwMNAAABAgMABBEFEiEGEzEiQRQyUWEHI3GBQlKRFSShsTNDYmNygpKToqMWJTVEU1SytMHC4fDx/8QAFAEBAAAAAAAAAAAAAAAAAAAAAP/EABQRAQAAAAAAAAAAAAAAAAAAAAD/2gAMAwEAAhEDEQA/AO40pSgUpSgUpSgUpSgUpSgUpSgUpXgNB7Svibld+z+LbuP0AzgZ+mecfXa30r7UClKUClVu66shEUcgkSJZJxEjyMqgqGIZxkjAIRwufPpPvipePVojxuIOSMMrKTj6ZAyPoRkEcig3aVijZGR4rKgUpSgUpSgUpSgUpSgUpSgUpSgUpSgUpSgUpSgUpVL6164Fq4ht4mup1HdmjTGI4V5cucEKSvgefB+gIWnVEUxMWZ0CjfuRirDZ6s/fx4OQfBBFcSsfjtYaO6ku/goJn7Krbk91lHd2NNsIz6lK5bj5iAoq6aDrUN7CGWZkgkjjjjbf+ZDKzOvak3Aq3OFXcGDenOcgnn/4cySvDHZbWXdPcRiQnYAUt5yVJG4713bsEAEYGSBwFz/D03MdxfafdzmcWxiczuTveNkyEOScJ78nwSMc8dKsXZkDOME5OMYwCcqD9wMZ++a5DoGrBtSWQKQL6zSTYxALyxytiMEcYOQxPPo55BzXYbdGCgM25sctjGT74HsPtQfSqp1v1dFZRyAvh0jEhHGSGEgQAnjLOm36gHP0qU6o1n4SBptuQpUsT4C5G4k+3HA88kHGAa5R1rcG81KVkQPHp+yV0bJ7kvoRI1A+ZlJJA8MTtOM5oNDSdPWS3kW5iEmoXIZkMyxPEix90iOPEgMZ2q5JHIJzg4rUtOrdS0YSRogktmIMSy9yRIRJ6olWXKgo0ZX38huAQ2flr2j3FkY9WhkW7j3wyu7xhSwcK0TkeQrZCnHIcNxzXQLvUrR4ljRGubdkhNwGYFnhud7Ry+sgKyXGcgEbAeAMKAETon42bZRDf2/byR+ZG6soz4yOAF8c7jXXradZEV1IKsAQQQRg/cEg/sTX5V1DS3tlfZi5tCXAJRlljRXA3kcMqlmZDglSd4OGHp6n+A+vAW81m7lzBJmPbhgY5fUAuzJJDBifONwFB1yleI2QDyM/XzXtApSlApSlApSlApSlApSlApSlApSvGYDzQe1jJIFGSQB9ScVXeq+soLG3Fwx37jtSJTiR2/lAPgg/Nnxz7jB4rrPWN3rka2pgtkdMknJ3StuXEURIOxiODzzjyPlIXnqf8RZ5viINLCMYxta5Y7QjliojjzkSSMQSpHHvzgmq5072m0WaVEZHKzR3k6yyNIZOT+au07kdWI3c7GYHGNxGno2uwK7C2tWN4sSpDaGIgQMGf4kct6V7WPzWJcs0hOAdo3P7KutKkWM90G/gaOTase0XEQ3R7FQnMZX8sqwBYFzyTgB9OmnNnelHUBdSi7UsbRnYlyPDeMNFJuZ1+zEHBQ1Aa5ZyQtfxWpJiilhmTLv3ka5wmeQS2RgMG8qx5IPP36quZ7m3jljVnaLtyx5AZ0j3KIl4ADGOVpImJA+4JUVaItRGoaissJH94021dkOCp/vQjlVuPmXJAIPBA8jIoIfULxbGWyv8giO5kMyljuDXcWCF4JKIiZ9z6hxzV+6W/E62uZY4JFnhaXPZlmj2Rzc+EwTj6AEn2GSTzy7r0Wq38MQXuRqbkspOE7kmREAR7rGIOPGFQfWpn8TEZxcSmRtidlYWBMgV0hSZlAx+UxBjIYHBAkJ5xQXL8XNZS3gnWRuJbSRUTkhn3oBx443cn7/pXNgLsyLaW1yoZSs93LsQ/wB9JecKzY5AeJFJ8KVJPgitDTZDLPFNdd92jt57s95w3c/L3wAYGQDKp4OQQE8ZwJvoDT2t7Nrrdt7gkZWJO4dxZ4Yt4BGfWihcYOZCAeeA8tOkEutNjnhuJ5bySNzlpMqCrxo8BQjjJkxj7bvB21Xvwy1LAntt3rmSMRDdy4D/AJkAOQR3FZiACDuUH9bx0nrMSTanDkQCOdbjDEjYsrxLdqPlI2MBtYY5wea1NL6CtpbjULOQyI8DrcW0yszOIXDMoQE+ohiu4+SeM5GaDNIDaNAr3IfsmWOVOzhVjAeNwpCHLERiUxNvMgyxHJ36WhdzRr173sE2rDtTiLcqRmRg0bqH/gYbGAJO3cykgjFa+n9XraC+tLqVpZEeRorraXEj7SmCjZAYoWAPynPPgGom/vjNFE1yskNp2z8Pbx533SpKTh8NwFG7BOQnBAOeQ/Rmg6sl3F3o2R4yWUFCSCUYq2CQMjI8gY9wSDUlXC/w/wCtXtpYLaaWRLKT0QF0QPEcKYxI/bCsjLn1D3zzgE13QUClKUClKUClKUClKUClKUClK+c+7admN3tuzj98cj9f86DGeRl5Vd45yAcN+2eD+5FUzq/r6K1TtiL4maRmWKFcc4GT3Vb1R7cjII54I99uh1x11DZv2YrZX1CQxqBjKgvwhd19RHHC8MRjgVTtMs57iSXcRc3Nw6xPdSCVY0iyA0casinaXyp5ztGSBu5DQ/teOSC4u5ZO9qfbkVIVgkaO2QAlirMMblGW3hmxgAZGTWzoPT6yWFv2QlzhRKJYrlUmtp9pkYFSpGFC+CyjJz5O6t2PVLqe7ubPT0i7rLHCZ4wOxa24QFkHHzGQvnPgg4GfG/cfhLNbQRy6bcOlyiIZI3OFkdfmKN5jJ5A58HGQCSQgrxJ7qLvvE0V9CAi3kW1FeQN6xMC2cNGwbDKgwG/h4rf6lF7NbSiWHsT2QW9W5jd2gdozgBUc4if5yUIzlfl5rDTOrI45gmpK9rLErM6tEVkcoG2bGQhHBJZgrIEzjb5Odax0ubU5DcXD4VlZ44Xy0FvEg3oMAlWlCMCEfChXVjuzsoNm36mVod+n2NzOXimErYCIGmIlwjYbc0bIeFUAkufLVGaX0deRzPdLdW1nG/cKlHdhEjSBmC8Ku1OMknC5GcOBi56KYnWJJ5JVkSDcbcwRhm3McunHdjYAI3pKhF7Rwg9C72kS/FbXaCCYiEzLukBJZ2fIGdv5bFWYFlwxUNklQwDlGqaCbZe7I7Tdm5KShrbbGElBjeTuKzZBIXaDgndu85q2Wt1OiRzTdxxLK2+MAbXjkY9yXaTwxS4i2e4WJl4Utiw6hpaXMTWbOURUB7zogtyjBFwq71YHcjuj7SAQxDEA1SrDVXktrZ5B6Iz2pkYrtmMSyKclmHqdX2gHACowYkMFIQ2jyRQ6PcyyFjK8whikHJHaVWQer5QMcqR8rjHI46BoWnC3mt4pMdqw2I2Sx3SSQrPkru9RDh+2nJUuW4wgbn1taiS4OkBiIpbsXG9uNuIGOwg4wRnafHK1O9Y6/HAk7QkziWIpHKQ2xXl9Lsp8GUoP9KTubY+MDwEX0/YyPOt4cyNfrqUkaELl2hy236At6gMeDip/UNSgTWbe7F0THJI8Em2ZtyBnk7Lck5j4V8HK42kDBWsJLWe10+wncJF8LNA0TByzrFcDbJvQrlSz/mYyQAwUeDiS6g0jdcvp6nuKYTGUkJJjjLxLA8Xyo0qlifUwwCc58UEP1Lo1qmodqc7lmtdqOTwJ4JGhLOse3OyIMecH2BzWn0PdT20sVtIOysrz/ASuyv2pUk2tExU4MbugRl/mKsMZ3VCdWzO9rFFMpS5sppIpRtwzrOAUlLc7mJXkk85Ujg1savoTLb2Vt3CJHuVKkj0x9/CEBwM5UxpkZPgYC+4WG30JZC1pLGkHxEIkiUnIaQcyxwndsDRyM+FAQgtj1Icm8fhX1HJLAbdxGbi3bsybpn3ybB6ZAGQ5DDPOfYnFc6sO9M8i3MKST2jRRz2kin81fzFLI2SO4xckE4BZo9pJKLX26YiEOoW4tpS0d7AAe/nKyISU9SMMTBkI/wBli45HNB+g42JHIwfpnNZVF6ZPOuEudpJA2yICAxxyGXJCN9gSD7H2EpQKUpQKUpQKUpQKVAJey3U0ot5UjhhOwuE3l5cZYAk7dicKccliwyuznYtLudZ1hn7bdyOSRXjVlA7bICrBmbJO8EEY8Nx4yEvUP1FqEMCNJK0qdpHk3IrnAA5PClT+jVvarfpbwyzScJEjyN9cICTj78Vzu2uH1KJVuppk75H5UaQmBBlWXiSJjJ80QO48szYC7G2hWbjTVu7GRriXtzXDT30sjBCYvhkARF2gMSqvGpHpxmTweK+3Tug6vqdpA09wltbNtIMS/nupJyxI8bsknkeckcAU13pe5nvI7FiAh2JNIgwvwxxKpGcsDJLFJu3Mx7ijkhgK7NZWixLsQBUHyqBwo+g+3vQR3THTFtp8Qitk2qB6j5Zz/M592/y8DAwKmaV8rmdY0Z3OFUFifoByfHNBzT8cLUXCWdsqxd2SV37khwEjiQtJ6vKg5XOPoB5xUdr/AFN8NLIltYTXUSSIbwyBpEwF9IjJ3BivnuNkhVRflVQuprfVIbVZp5AVFrCYkAVZAhXa1wTl02k7+1uXLHwPvuTdS3AszqOyByoT0uZWaL4hYcsDuAZdroSihQhJAJyTQb3SvVF5fRDNuySzCaaBkEogSNTiNZHL8M8iEZUH0k8AMa+2tJbI7fFXtsgWCP4dn9T42tG3Lks4JXkxlSctnls1DX8kkIsSjySiZ1gCrIQEjjZsntlG3lgjNnl8DBLthqrHVFi0+rSpIBPDEijdnd6IoO6wDYzjdIDwQPbGMAB0mG0W1a3McuxFd1hQySSRFDCFVlVdolkYKuFyFXMuCW5NQ6lsobe41aJ5EELwpexEsSVlZwcJydpZ944HIZQeMAyOlWCWl+9jCpa2u0imtzjJjAmXvxg+doUF8Hxge5OctVuxFrCtEm74mwZFAOcuLjvSnJHJVN54GcjAxigp/R0a3k9zfmEufSjW6knCsgBdsDfhiM+nJPqHnbumepLSeW70/T4jErrKZuy+CM28eYzMUBUM6AjYMhV2Dx5zkYafqjI5Pwkoe1aSNmDCK4BltgNp8qQyKw8KuOAoJ09M1Zt9xqOwW8OPgrVxIo2gsTI4Yg7nYku0oVsZkOGIwQ+mpaDLqN9qFvI357wLKBvPaheNlEcbDG0uIwy7/o7MBgmteTWNRvbQ3sZt4Tv3ZG8yOxxFkljtjVEi3cY5UHksM2/pPRpZVie3iiigZvzJcHMqksZGAkLSFmB7e6QBwN5yu7bUDo7Parq9tEmDbzT9tvTtX4loxaooPBO5eFxjk88gEK2ek7vVPjW+Kjmns1WIRRx4EqLkpsI25Bw2CQScDnBBqtWgDo6yTTpdxyHYkrhUUoY1QENz3M7h9AFGfFdL6SuJbPUbado0MN0stpmEjl1cyRllKqA2CFGCfTxyQczv4k/hst+zXduoWYIhEZUqJmDNuEgwCCRtAYnx54AICmwa406LqMSZv7V3ivoMeieB+47HHggBWGPbH0C5rnw0lxJPqVrGkEUEsV0IDIDJjeQzqzLz61JweOcDO3FTvTdhcWF/BLDpl3EyTPFcrhpou3Nt2hHA8qGJ9+AmScnMVoOn2n9oTd6QJaQXcqr3VDQYYSMism5WyyxnGB5AzzgEP0ho06zQpKsjSpKiOpYJnDDI+VR//akK5f8AgxOsIubF5u41tOyxYf0tDJ6kKgHByQzZ5I3YrqFApSlApSlArR1y7WG2mlclVjikckeQFUkkY5zW9UZ1PbxSWlwkzFImhkDuPKrtOWH3Hmg96atTFaW0bAKyQRKQBgAqgBGP1qorFIFF4JPze7LFGNgdndrl4gpJYHssm07AwC7Aw8c/SOw1qdU781ssZQboozJE7Ej+NwGZT9RGy8+GwOfUjaO8tPjLeC3ihXt2rwsXj7rgoELFUMXo4VduGJHqyFFBK9aiU6ZMzBVkWJJHCksoMZWSQA4BYYUjxyPaq3H01dwqsq4IBjIEZzIqvM3c2DG3csE0/qBPJXGcCrLaSzagpcMbe0bITbjuzL43FiPy429gvqIwdy5xX2XoyxAAFugwAAwLBwBwMPnd++aCIvjKNTjhgQyIlvAsxb1YRpJNrGQuGDqY9wOGLEnx8wuqiqxFo9xZs72pFyjkFop3bujChQI5m3EgAcJIDyT6xUxo+sR3KsU3K6HbJE42yRtjO119uOQRkEcgkc0ET1X1I8DJBbxmS4mOxTxtjd1bts+fI9LMVHO1GNa/S6xmxVpZH2pPIziQkkNFIyhHLZJZWVSSD6nBIJDYPyF7dPLNd2UEc0LKqBHlMbTGLd+bEdpUDnYC2N4AOQoUna6QtFkto3DF1kPxG8rtDvcN3ZCFJyFwxRQTkDIyfNByPQtQSSx1ly2e5JKOcA+vuynGOfXsVeeOP1qOa8lGmGJWC2rWyN8g3PJsO8KfYCWEAj5uM+Oa2tDureKO4gmlSOdbtFMLjaGAnJDlzwQqtJn7Y/eW/C/t3cZsHbJRZ0UNjcYpEfa4GPGJPYtjznBFBI6aO6FOQJIlSS3xyWxMt3x7FWG1c/dhnPFbWgwpJqGohxkfGrHjbyROo3gn2G2PP9ahPw+upczRy7Y7mwj2DecZC7UIx7qEjUgeCQP1rZstTW31q4glKr8QoOdwwZYY5EiPBxmSNg/P8R2+eAH207Uy+o6MVCtIbe6JTJADNBuxnHgkZzz5Jr59Y6Iltd6WjtvcrcRyuEwo3xBIlQeF287RyRgeeBXw1/XIo9USeJHW1sUW3a4hiVljklYlgfrGqkoQBkcgYLA1h+JqSCC1kkkSYrPHLJOjNhklGA4UIFCNjGVJ9gc4BoIrqjSHmtrhjkSQpIrFyuAtu8TrGo5CFkmLjafCkcg8dV/D7QLP4S2lSAFe2rxGRmfbvyx2q7MI3yTuKYDeffaKd1dqNoguIopN7XNsqwRxsHeSWSJbdDxkhtu5Wz5XHuRm4/hYyiwtlV14hXhDlGwAGZfowbKuBxuBOPUCQutcJDiW71hXb54o5yhHBMdq7jJ/hVHdPbOQnP17tXIpb2DStdu5L0rHBdQK8T7Cw9AUMpCgkHKnjH0+ooNPqi0vIoJ2AgaK0vEu4yqsrF02PNg7iACzv+uHICgADsVncdxFcAqGAIBxnnkeCR/Q1+cOqutY7hpmtWljaUGBy2REYpC5d3+4aYoAQcLgggnFfoLp5UjghgXIMUUabWGGARQuce448gkfQmg3GUR9x+efUR91XHH7AVwzrCFLTWjFKqmK5tY87sgB1jaISLgHMgw20DGS3nJzXeXQEYIBH0Ncz/HPpRry3jmhGZrcs2M43RnG/H3BAYfbd74oIbS1fS9fRdjvDdwLDEVKYbtquxhyOFVQOfGSBngnskUm4ZwR9iMEf/v24r8qiznEFpdy3TFQm23kVs/DSpIzJHKDyobBIb2+4XFfo3obqZNRs451K7yMSoD8jjhgR5HPIz7EGgsFKUoFKUoFQOvHu3NrbfwkvcSD6rbldq/9s8bfcIRU9VdlmH9rRqT6jZSkD6ATR7v6+n+hoJPV7lkCKhAeSVEXP/U5/URq5H3AqN66jElqbYgE3TpbjOOA5y7DPukYdx91FZa8CbvT+MqJpj58N8PIAfvwWH71jq53ajYpjIVLubz4KLHED/SZh+9BPQxKiqqgBVAUAeAAMAf0rOlKBVd6t6a+KRnibt3GzYGyyrImcmGXbyY25GR6lySvuDK6pYtMoCzSwEHO+LZn9CHRlI+xFV3SzqDy3EQu4tsEqx5ktcyMGijkDFllRM+vHCAceKDd1W6k+GhgVPh57kLEEUqeyNuZWBA2ntoGwcYLbB/FU9bQLGiogCqqhVA8AKMAfsKjdL0TtyGaWaS4m27A8gQBFJyyoqIoAJAJJyTtXJ4FS1BxT8StHjs763vrhEnglHanVkDhSExvAPjLEnnwQPrW7a6ba6nCj3qCK5ftiGeLKtGOygB4xkLKCNpyF3DnBzXStY0dLpZI5lDRvHtwfvu3fp/Cc/UD6Vyey6c1azLwW3YvI4lIWGU4lVJ8FPVwCAYlBycelhjHgKva9GfEJdAk3eoRMpHdkcxzQtGTG0RXa3cwMBWYj0kY+m7B0X8fo813BAiOLlpIo0jwzRRrsdA3LElgzYyeRj34mNH/AA51h5p+9cR2qzlWllj2szYJYCIAAoQSwY7hnd/FzXYtE0tLW3it487IkVFzjJCjGTgAZPk8eaDjGkdRW8ei3UKSwhXt5yEcqJd7MyOjgEMXwybXOSRjztNRV3LDDp0NpG01zdXEO0wu28xHYchUK7Uj3bW4YMGjQkZU46zr/wCH+n3Mm+a2Rmkky7rlG+THlSMncAc/esbDpK00xt9tbqEIOeSzmQ+iNdzEttbcRjwG2n3JoKD0foUCWKXVvDGtyFinEoffjahXHq+X8xS7qMZBK5xirL+FU9xFcahaToEMd0ZRGpyEW4ywKMcbkOPoCMgkckCkdLwXFvLPFGyyQQ3d4giGNzmDY3ynhvCYyeArZ4Jqy9CTsmsFEO+I2EYTd/pNkMvaAY8AspDDnyoHvnIddrnX4o2qtc6Z6EZpLoxkuAcBkI4yD9dwHuQPtXRaoX4x27izS5QZNnNFcgD+ZJEH9Npc/tQVTr29T+yri2lji3CWRo3TG1G70jMq8bshkkTOAMYyRnnqXTeorNBGcsW2KTuKk8j6p6T+32zzXEuuAph1KeNzv7sW3PKPbndC7L7ZNyZCccg5/m56/wBM6iqQxxySglY0G6QdtyQoB4YLvH0deCMfqQslYSRBvIz5/wARj/I1mKUHDOodA/sm6gEyd/SS8oBYE9kTggxuRzsD7WBxn5sck5+P4O3IsdRazfa0dwoeCbI5IQNhWHnchGR9VUYzXb9TslnjMbqrKSpKsAVO1g2CD5GRXLNR/BVe/wB+zuGtmSbuRgrvQYIddoyCuG4wSfGftQddpXgr2gUpSgVTtLsTPqct8p9MYeyXnhkTDOw+4nLp/wAlWHqHUfhraafG4xxu4X+YgHao+5OB+9edO6b8Naww53FI1DN/M3l2P3Zst+9B8eo1KrHOOfh5O6w+qbGjk8eSEdnA9yoHvmtKSQNq0WCDssZmwP8AezRYJ+x7fH1wfpVkNUuy05bXVYucLLazxRgn5VhkhZIx+m+Ugfy8c7aC6UpSgVA6W2L+8X6x2sn/AFCRM/8AhgftU9Ve0/8A9KXh9vhbIH9d9yf8iKCw0pSgV5j3r2lApSlAr4SxFmXPyr6v1bwP2HJ/Xb9K+9YyPgE8nAJwOTx9KDimoaxFpmr3PxTbVu4orn0qTskXeqROFzkEEliDzj78bv4Sym71B7yNGSFbMxNu8dx5zJiMfyAZHsNwNbOsWq/2xcJLj87TO45Phdkjnz7BdqjP2zXx6A1GRtaMZTsoNOAWMH0hRNuiHgY2o+3Hscj70HXa1NWsUuIJYZBlJEZG/RgQa26UH5m1uwu51js8QNJaqlp5YNJudGjwhXKlWcAvnB59s56r0N1lN3V06+g7VwiERurApMIiUYrk+RtJIGfB4GMVofiDpq2l8L9lYW84iS4kUZMUsTq9vNgDO0Miqw+n1JAqK6ynW60+O6RMXEDNdQqVyWDTGSUY/ijMRWQ+RgfZhQdopUN061tcQQ3EMaBZEVxgAYz7fqDx+oqZoFKUoFKUoFKUoK/1qN0MUQ8y3dov7LMsr/8AcRqsFV7qxlWSwZiABeDknAGYJx/9anIrhG+Vlb9CDQfWqp+IGlRTLaPMu6OK7i3csDiUNCCCpBXEjo24HjbmrXUP1akb2k0ckqQ743CyOwUK2Mq2SR8rYP7UGmmmX1vxBcJcR+0d3nePsJ0BJH/Gjt9WNem/1T/3K0/X4x8f/K19La5Go6YHUlfibbyDgqzpjgjwVb3+1bnTOofEWlvOfMsMTn9WUE/40Ec9nqU3ElxDarxkW6GST74klAUf9lmvj0FYqgupFeSQSXMiq8jl3IgxCcsfOZEkYYwADwMVNdQaj8NbTTYyY42YKPLMB6VH1LNgAfU06f0/4e2hhzuMcaKW92YD1MfuWyf3oJClKUClKUClKUClKUHMOskA1uAEA/EWawbT4ZfikMq/vEXrD8MoBNqd/dKd8USx2cUnGG2AGXGPbcob9GFT34hfh+mqNbuZ3geEt6lGSVbGQORtOQMHn34PtYOmtBhsbdLeAEIg8nlmJ5LMfck//jA4oJSlKUGjrNsJY+0y7kkZVcYyCucsD9iBtP61yfX+k7vTxsiR7rTg0mFiGbqFJQwkQAgh0w7DnJ9TH0+a7NSg5j+BeoAwXVsm8xwXDGJmQr6JOQpHswIYke2a6dSlApSlApSlApSlBr31hFOuyaNJVznbIoZc/XBBFVDXOj9PFxZYs7dQ80iHZEqf6iRxkqAcgpwfY1d6hOp22/DN/Ldwgf8APuj/AMnNBTtV0ZI7+CGOW8WAdpZUF5c7T8QJhHg9zIIeIDGRw/6VLjpizi1C2VYEcmC6lLykyvlHgVfXIWb/AFje/FfDqA5XUZTj+73Ni+f9m2EFww+wwzf1NWLGdQ/4bXj/AJ5fV/8AAtB8OixsS4hH+pvLlR9hI/fUfssorzoJv7mE/wDZTXMOPoIp5EUf9IFe9OjbdaivsbiKQf8ANbQqf8UNOjv/AFtf5b24/wC8Q/8A92aD3qI924tLbg7pDcSD/d22CP8Ax2h/bP0qwVX9KPdv7uXPphWG1A/2gvekI/USxj/kqwUClKUClKUClKUClKUClKUClKxJoMqVjn717Qe0rysDKNwXPqIJA+ykAn9iw/rQfSleV5mgypXgr2gUpSgVWerrh+5bxBkjQlpjLJE8iboSnbTCsuCS28HcP9HjBBNWalBznXHSOC4K3gb4plWf4iHEOJQsBYFQhjAj2jlmGFGeSWrbsr+MSLcDU7N3EaxdtWXtNGMkZO8v3NxzvHGMjZzkXulBz3SuqVivrh7pTCs8UJiZFlkjkMLSLIyt2lOMPECSAM4wSME7fS3Udqnx8rzokZvm2F/QTughOArAMSTnAxk+1WbU9J7zpIsssLorqGj2fLIVLAh0ZfKLzjIx55OYJOk54p5JoLmIvJgtJcWwlmyFCYDpJEAu1R6dvnJ96D49KdQwIkrXDm2eW4uJB8QjwBkMhERUyhQ35QTxnHvirfa3KSoHjdZEbwyMGU+3BHB5qGXTL4kdy9jx/urUK39XkkH+FSel2IgjCbmc5Zi77dzM7FmJ2gKMkngAD7UG3SlKBSlKBSlKBSlKBSlKBXmK9pQQmv6W87RgLGygMNzk5jYlSsiLg5cYODkFT78moKPQNRKlJJ87lHKyuNuFJIHpBO5pGTOeFjjb5jxeKUFUay1AkAunC43h2zv3Ph9uMBdh+XJ5K/y5OpdaLe71fiTaix8TupdQYjliNpUEoxJU59Z4cDa12pQVfQbC8jkRpGYoQ4ZHkBIZyXdzgYxuAVFB4Vjn6Cz4r2lAFKUoFKUoFRM3UdsocmTiNZ2bCscC2wJjwOdpO3jycgZINS1VzqLp2I2t0YYE7zw3e3aAGLzod/P1dgufrgUEjputw3DFYmLERxS8qw9EwJjPIGc7Tx5GOakM1Tr3p+RtMjEabLyOC2dDxu7tsoZEY/TO5MZx6m+tVjU+nb14reaSIv3Z7m4u7fb3drSKBbrs7ke8RoNvzcMd2DQdYzTNUq/0q5/sJrf82S5+G2gMR3C38IJDEbgMDO4+PNROqdPTQm+W3tmeGUWJ2FnKlgzd99okVpGC7Sy7hv8AfPNB0vNM1yfR+lJ37EM8Egt1v7pjGSFUQPb+gbUchUMhxsBOOQa2Zuk5uzeyLDIZXvnwok2u9n3Y3aOM7gFDqpOMjPI98UHT80zXK20a8jimuLO2lhEVzDLaWbsobb2+1cDAYhFbcWC58rnHOK1Y+kNRSC5gQufh7cxWshcZlNw6yz4ORhgqmIEkfN59wHXs1p2GqxTd3ttu7MrRScEYdQGI5HPDDkcc1zKPp65+HI7EzW3xkEklmEWLdEsZEgSPvPwXKMULAMVJ96s/4dabLDFeb4HtxLeTSRRuwZhG0cYTJDMPYjGTjGPagsdnrMMrIqud8kZlVGVlfYrBSxVgCvqIHOK2EvUMjRBgZFVXZPcKxIUn9SD/AENc46R6dmhutOlmtpCy6e8LycHtyhgRv9WcbNygjPLD9R9eqen7hry+ktoXEs9jGsU6kAB0LCRNxYbXZNqg4x4ORig6Tmte0v45TII3DmNzG+P4XADFT9wGH9aqXQ+mtHcTvFbS2dq0UKrBKRkzKW3uFDsF9JUE8biM8+arrdPXNv8AHS2tq4uI9QW5h5ULNE67GQHd7BpGIIHJXz4AdXzTNcjtukdSSG5gRnzb2rx2kpcZle5KyTEHPpYYMYJxjd596s3Q+mtHcTvFbS2do0USiCUjJmUsXkCh2x6SoJ43EZ580Fq07VI5+72mLdqVoX9JGHQAsOQM+RyOK3M1zIdLzCczrC4l/truBw3PwzAByOcbDzkeT9OBUdaWrlr+HdmDTYL0QsGJDG7QyIM55MUe5PtkePFB17Na9/fRwRmSVwiLjLHx6iFA/UsQAPckVyLSNFu5bbfZQz27vpapJI8oHxEzdtlZDvI3FA4EhxgMBxjA+2q9Lyy2938PYzQwFbMpauy72ljmzM6L3CBmI7ScjeeeTzQdUtNTjkkmiRsvAyrIMEbS6h15IwfSQeM1t5rluodLSO15PHbyLJ8Rpz22ThkRFhWXaA2AQodW+uMc8Vlp2gXg1J5HWUN8RcOZ1VcNCysI0Mpn+XBUCMR+lhn7kOoZpmuN6f03qCQXkVvE8bPa4ErqIpWkEg/LJSZkldo947+1TyOecVs/+TU7WkiiK4SM3MDrAsEYRQqMHLQNcPvjJI3JuBLAMBQdbzTNUzpKydIrMXFo6yRvc7GRmCRKd21nVpWI3qcBMuFJAG3HFzFBlSlKBSlKDE15XprygUpSgrEvW9vHIkcxVGkupbZMSIwzGMlmwfTyQu3yCyg+amNV1q2tdvxE8UO8kL3HC5I84z9OMn2qrDpO5SRZEaBmXU57vDM4HbmjMeMhD6xnOPH3rzrt3gu7e5j89meA7oJpYwrlGz+UrEPkcKQAwyMjFBYz1PZbol+Jh3TBDEu8ZcOxVCo9wWBAx9K8t+qbKQOUuoGEZVXIkUhS7bVzz7t6QfGaqnRHSkoS3llAj/8ANaWpUgiVGZy54I44I985HIr5aT+HkoikiuGiI+Ca0jdZZnY5IIfa+EiAKo2xQ3I4bHBC8nWbfJXvR5EohI3DPdYZCf8AERzisNX1+1tSouLiKEv8okcLnHnGfYfXxVN6Z6AnguoZ5po3ADzTqufXds0v5g9IG0JKy+x9K8fSW6j6fuXuXuLY27Ga0+FdZ93pG5mDKVB3fMcocA4HIoJ19dthMsBni7z4KxbhvIIJBA8kYBOaym1m3QsGmjUo6RsCwBDyAFFP0LAgge9QnSvSzWczMWV0+Es7dDzv/u4cMSMYAOVxgn/Co3rLoJ726MqyKkbQkOpzkzxpKttJwPC91ief4V4NBZbzqeyhGZbmFAJGi9TqPWmN6/quRn6ZGa3b3UIoYzLLIiRjHrZgF9XA5+5IA+uaoM3QVyEt2SSN5xFcJOGlliRnuX7ruGjXcw38bSBuXHIxVi1Xpovp0dpGImMawBQxlRfySpG11YyRnjhssRxkNzQe6h1raxC3cSxvDPK8ZmEgCIURnO775Xbjg5IrcfqmyCRubqDZLnttvGHwwU7fqQxAIHg1X9K6Tu1Nq08qydm7lnwztIyxvEyKgkZA0rBju3MF8/YZ+mg9ISwz20jmIrCdQJALZ/vUwePblR4XIPjHtmgs8erwNs2yoe47omGHqZM71H1I2tkfY1Bwa/piwzratayBIZZ3ghMfrG3LEgcHPgkj3GajNL6Su45bYM1uYLa6upgQz9x1uBLjI27VKl8YycjnIxg/K36FnW2tIt0O6CyvbdyC2C9wqhSvo5XIJJODz4NBa+ntYgnjjERRWEMMjQqRmJZUDIrAfL6fHjIHFfCw6gaSftGAqO5cpv7ikYgKANgeQxbH+yRtbnioXpPpa702J44GgkV1t3/NaQkTAKlxyFyUZF3Lzw3GAPF3oFKUoFKUoFeivK9FBlSlKBSlKDwivMVlSgxxTFZUoMcV7ivaUGOKYrKlBjimKypQY4pisqUGOKYrKlBjimKypQY4pisqUGOKYrKlBjimKypQY4pisqUGOK9xXtKBSlKBSlKBSlKBSlKBSlKBSlKBSlKBSlKBSlKBSlKBSlKBSlKBSlKBSlKBSlKBSlKD/9k="/>
          <p:cNvSpPr>
            <a:spLocks noChangeAspect="1" noChangeArrowheads="1"/>
          </p:cNvSpPr>
          <p:nvPr/>
        </p:nvSpPr>
        <p:spPr bwMode="auto">
          <a:xfrm>
            <a:off x="155575" y="-2117725"/>
            <a:ext cx="4419600" cy="44196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8438" name="AutoShape 6" descr="data:image/jpeg;base64,/9j/4AAQSkZJRgABAQAAAQABAAD/2wCEAAkGBxMSEhUUExQVFBUXFhYYGRYYGBsdGhwdGBsfHBoeHSAgHiggHiAmHCAeITQiJSkrLi4uIh8zODMwNygtLi0BCgoKBQUFDgUFDisZExkrKysrKysrKysrKysrKysrKysrKysrKysrKysrKysrKysrKysrKysrKysrKysrKysrK//AABEIAOEA4QMBIgACEQEDEQH/xAAcAAEAAgMBAQEAAAAAAAAAAAAABQYCBAcBAwj/xABHEAACAQMDAwIEBAMEBwMNAAABAgMABBEFEiEGEzEiQRQyUWEHI3GBQlKRFSShsTNDYmNygpKToqMWJTVEU1SytMHC4fDx/8QAFAEBAAAAAAAAAAAAAAAAAAAAAP/EABQRAQAAAAAAAAAAAAAAAAAAAAD/2gAMAwEAAhEDEQA/AO40pSgUpSgUpSgUpSgUpSgUpSgUpXgNB7Svibld+z+LbuP0AzgZ+mecfXa30r7UClKUClVu66shEUcgkSJZJxEjyMqgqGIZxkjAIRwufPpPvipePVojxuIOSMMrKTj6ZAyPoRkEcig3aVijZGR4rKgUpSgUpSgUpSgUpSgUpSgUpSgUpSgUpSgUpSgUpVL6164Fq4ht4mup1HdmjTGI4V5cucEKSvgefB+gIWnVEUxMWZ0CjfuRirDZ6s/fx4OQfBBFcSsfjtYaO6ku/goJn7Krbk91lHd2NNsIz6lK5bj5iAoq6aDrUN7CGWZkgkjjjjbf+ZDKzOvak3Aq3OFXcGDenOcgnn/4cySvDHZbWXdPcRiQnYAUt5yVJG4713bsEAEYGSBwFz/D03MdxfafdzmcWxiczuTveNkyEOScJ78nwSMc8dKsXZkDOME5OMYwCcqD9wMZ++a5DoGrBtSWQKQL6zSTYxALyxytiMEcYOQxPPo55BzXYbdGCgM25sctjGT74HsPtQfSqp1v1dFZRyAvh0jEhHGSGEgQAnjLOm36gHP0qU6o1n4SBptuQpUsT4C5G4k+3HA88kHGAa5R1rcG81KVkQPHp+yV0bJ7kvoRI1A+ZlJJA8MTtOM5oNDSdPWS3kW5iEmoXIZkMyxPEix90iOPEgMZ2q5JHIJzg4rUtOrdS0YSRogktmIMSy9yRIRJ6olWXKgo0ZX38huAQ2flr2j3FkY9WhkW7j3wyu7xhSwcK0TkeQrZCnHIcNxzXQLvUrR4ljRGubdkhNwGYFnhud7Ry+sgKyXGcgEbAeAMKAETon42bZRDf2/byR+ZG6soz4yOAF8c7jXXradZEV1IKsAQQQRg/cEg/sTX5V1DS3tlfZi5tCXAJRlljRXA3kcMqlmZDglSd4OGHp6n+A+vAW81m7lzBJmPbhgY5fUAuzJJDBifONwFB1yleI2QDyM/XzXtApSlApSlApSlApSlApSlApSlApSvGYDzQe1jJIFGSQB9ScVXeq+soLG3Fwx37jtSJTiR2/lAPgg/Nnxz7jB4rrPWN3rka2pgtkdMknJ3StuXEURIOxiODzzjyPlIXnqf8RZ5viINLCMYxta5Y7QjliojjzkSSMQSpHHvzgmq5072m0WaVEZHKzR3k6yyNIZOT+au07kdWI3c7GYHGNxGno2uwK7C2tWN4sSpDaGIgQMGf4kct6V7WPzWJcs0hOAdo3P7KutKkWM90G/gaOTase0XEQ3R7FQnMZX8sqwBYFzyTgB9OmnNnelHUBdSi7UsbRnYlyPDeMNFJuZ1+zEHBQ1Aa5ZyQtfxWpJiilhmTLv3ka5wmeQS2RgMG8qx5IPP36quZ7m3jljVnaLtyx5AZ0j3KIl4ADGOVpImJA+4JUVaItRGoaissJH94021dkOCp/vQjlVuPmXJAIPBA8jIoIfULxbGWyv8giO5kMyljuDXcWCF4JKIiZ9z6hxzV+6W/E62uZY4JFnhaXPZlmj2Rzc+EwTj6AEn2GSTzy7r0Wq38MQXuRqbkspOE7kmREAR7rGIOPGFQfWpn8TEZxcSmRtidlYWBMgV0hSZlAx+UxBjIYHBAkJ5xQXL8XNZS3gnWRuJbSRUTkhn3oBx443cn7/pXNgLsyLaW1yoZSs93LsQ/wB9JecKzY5AeJFJ8KVJPgitDTZDLPFNdd92jt57s95w3c/L3wAYGQDKp4OQQE8ZwJvoDT2t7Nrrdt7gkZWJO4dxZ4Yt4BGfWihcYOZCAeeA8tOkEutNjnhuJ5bySNzlpMqCrxo8BQjjJkxj7bvB21Xvwy1LAntt3rmSMRDdy4D/AJkAOQR3FZiACDuUH9bx0nrMSTanDkQCOdbjDEjYsrxLdqPlI2MBtYY5wea1NL6CtpbjULOQyI8DrcW0yszOIXDMoQE+ohiu4+SeM5GaDNIDaNAr3IfsmWOVOzhVjAeNwpCHLERiUxNvMgyxHJ36WhdzRr173sE2rDtTiLcqRmRg0bqH/gYbGAJO3cykgjFa+n9XraC+tLqVpZEeRorraXEj7SmCjZAYoWAPynPPgGom/vjNFE1yskNp2z8Pbx533SpKTh8NwFG7BOQnBAOeQ/Rmg6sl3F3o2R4yWUFCSCUYq2CQMjI8gY9wSDUlXC/w/wCtXtpYLaaWRLKT0QF0QPEcKYxI/bCsjLn1D3zzgE13QUClKUClKUClKUClKUClKUClK+c+7admN3tuzj98cj9f86DGeRl5Vd45yAcN+2eD+5FUzq/r6K1TtiL4maRmWKFcc4GT3Vb1R7cjII54I99uh1x11DZv2YrZX1CQxqBjKgvwhd19RHHC8MRjgVTtMs57iSXcRc3Nw6xPdSCVY0iyA0casinaXyp5ztGSBu5DQ/teOSC4u5ZO9qfbkVIVgkaO2QAlirMMblGW3hmxgAZGTWzoPT6yWFv2QlzhRKJYrlUmtp9pkYFSpGFC+CyjJz5O6t2PVLqe7ubPT0i7rLHCZ4wOxa24QFkHHzGQvnPgg4GfG/cfhLNbQRy6bcOlyiIZI3OFkdfmKN5jJ5A58HGQCSQgrxJ7qLvvE0V9CAi3kW1FeQN6xMC2cNGwbDKgwG/h4rf6lF7NbSiWHsT2QW9W5jd2gdozgBUc4if5yUIzlfl5rDTOrI45gmpK9rLErM6tEVkcoG2bGQhHBJZgrIEzjb5Odax0ubU5DcXD4VlZ44Xy0FvEg3oMAlWlCMCEfChXVjuzsoNm36mVod+n2NzOXimErYCIGmIlwjYbc0bIeFUAkufLVGaX0deRzPdLdW1nG/cKlHdhEjSBmC8Ku1OMknC5GcOBi56KYnWJJ5JVkSDcbcwRhm3McunHdjYAI3pKhF7Rwg9C72kS/FbXaCCYiEzLukBJZ2fIGdv5bFWYFlwxUNklQwDlGqaCbZe7I7Tdm5KShrbbGElBjeTuKzZBIXaDgndu85q2Wt1OiRzTdxxLK2+MAbXjkY9yXaTwxS4i2e4WJl4Utiw6hpaXMTWbOURUB7zogtyjBFwq71YHcjuj7SAQxDEA1SrDVXktrZ5B6Iz2pkYrtmMSyKclmHqdX2gHACowYkMFIQ2jyRQ6PcyyFjK8whikHJHaVWQer5QMcqR8rjHI46BoWnC3mt4pMdqw2I2Sx3SSQrPkru9RDh+2nJUuW4wgbn1taiS4OkBiIpbsXG9uNuIGOwg4wRnafHK1O9Y6/HAk7QkziWIpHKQ2xXl9Lsp8GUoP9KTubY+MDwEX0/YyPOt4cyNfrqUkaELl2hy236At6gMeDip/UNSgTWbe7F0THJI8Em2ZtyBnk7Lck5j4V8HK42kDBWsJLWe10+wncJF8LNA0TByzrFcDbJvQrlSz/mYyQAwUeDiS6g0jdcvp6nuKYTGUkJJjjLxLA8Xyo0qlifUwwCc58UEP1Lo1qmodqc7lmtdqOTwJ4JGhLOse3OyIMecH2BzWn0PdT20sVtIOysrz/ASuyv2pUk2tExU4MbugRl/mKsMZ3VCdWzO9rFFMpS5sppIpRtwzrOAUlLc7mJXkk85Ujg1savoTLb2Vt3CJHuVKkj0x9/CEBwM5UxpkZPgYC+4WG30JZC1pLGkHxEIkiUnIaQcyxwndsDRyM+FAQgtj1Icm8fhX1HJLAbdxGbi3bsybpn3ybB6ZAGQ5DDPOfYnFc6sO9M8i3MKST2jRRz2kin81fzFLI2SO4xckE4BZo9pJKLX26YiEOoW4tpS0d7AAe/nKyISU9SMMTBkI/wBli45HNB+g42JHIwfpnNZVF6ZPOuEudpJA2yICAxxyGXJCN9gSD7H2EpQKUpQKUpQKUpQKVAJey3U0ot5UjhhOwuE3l5cZYAk7dicKccliwyuznYtLudZ1hn7bdyOSRXjVlA7bICrBmbJO8EEY8Nx4yEvUP1FqEMCNJK0qdpHk3IrnAA5PClT+jVvarfpbwyzScJEjyN9cICTj78Vzu2uH1KJVuppk75H5UaQmBBlWXiSJjJ80QO48szYC7G2hWbjTVu7GRriXtzXDT30sjBCYvhkARF2gMSqvGpHpxmTweK+3Tug6vqdpA09wltbNtIMS/nupJyxI8bsknkeckcAU13pe5nvI7FiAh2JNIgwvwxxKpGcsDJLFJu3Mx7ijkhgK7NZWixLsQBUHyqBwo+g+3vQR3THTFtp8Qitk2qB6j5Zz/M592/y8DAwKmaV8rmdY0Z3OFUFifoByfHNBzT8cLUXCWdsqxd2SV37khwEjiQtJ6vKg5XOPoB5xUdr/AFN8NLIltYTXUSSIbwyBpEwF9IjJ3BivnuNkhVRflVQuprfVIbVZp5AVFrCYkAVZAhXa1wTl02k7+1uXLHwPvuTdS3AszqOyByoT0uZWaL4hYcsDuAZdroSihQhJAJyTQb3SvVF5fRDNuySzCaaBkEogSNTiNZHL8M8iEZUH0k8AMa+2tJbI7fFXtsgWCP4dn9T42tG3Lks4JXkxlSctnls1DX8kkIsSjySiZ1gCrIQEjjZsntlG3lgjNnl8DBLthqrHVFi0+rSpIBPDEijdnd6IoO6wDYzjdIDwQPbGMAB0mG0W1a3McuxFd1hQySSRFDCFVlVdolkYKuFyFXMuCW5NQ6lsobe41aJ5EELwpexEsSVlZwcJydpZ944HIZQeMAyOlWCWl+9jCpa2u0imtzjJjAmXvxg+doUF8Hxge5OctVuxFrCtEm74mwZFAOcuLjvSnJHJVN54GcjAxigp/R0a3k9zfmEufSjW6knCsgBdsDfhiM+nJPqHnbumepLSeW70/T4jErrKZuy+CM28eYzMUBUM6AjYMhV2Dx5zkYafqjI5Pwkoe1aSNmDCK4BltgNp8qQyKw8KuOAoJ09M1Zt9xqOwW8OPgrVxIo2gsTI4Yg7nYku0oVsZkOGIwQ+mpaDLqN9qFvI357wLKBvPaheNlEcbDG0uIwy7/o7MBgmteTWNRvbQ3sZt4Tv3ZG8yOxxFkljtjVEi3cY5UHksM2/pPRpZVie3iiigZvzJcHMqksZGAkLSFmB7e6QBwN5yu7bUDo7Parq9tEmDbzT9tvTtX4loxaooPBO5eFxjk88gEK2ek7vVPjW+Kjmns1WIRRx4EqLkpsI25Bw2CQScDnBBqtWgDo6yTTpdxyHYkrhUUoY1QENz3M7h9AFGfFdL6SuJbPUbado0MN0stpmEjl1cyRllKqA2CFGCfTxyQczv4k/hst+zXduoWYIhEZUqJmDNuEgwCCRtAYnx54AICmwa406LqMSZv7V3ivoMeieB+47HHggBWGPbH0C5rnw0lxJPqVrGkEUEsV0IDIDJjeQzqzLz61JweOcDO3FTvTdhcWF/BLDpl3EyTPFcrhpou3Nt2hHA8qGJ9+AmScnMVoOn2n9oTd6QJaQXcqr3VDQYYSMism5WyyxnGB5AzzgEP0ho06zQpKsjSpKiOpYJnDDI+VR//akK5f8AgxOsIubF5u41tOyxYf0tDJ6kKgHByQzZ5I3YrqFApSlApSlArR1y7WG2mlclVjikckeQFUkkY5zW9UZ1PbxSWlwkzFImhkDuPKrtOWH3Hmg96atTFaW0bAKyQRKQBgAqgBGP1qorFIFF4JPze7LFGNgdndrl4gpJYHssm07AwC7Aw8c/SOw1qdU781ssZQboozJE7Ej+NwGZT9RGy8+GwOfUjaO8tPjLeC3ihXt2rwsXj7rgoELFUMXo4VduGJHqyFFBK9aiU6ZMzBVkWJJHCksoMZWSQA4BYYUjxyPaq3H01dwqsq4IBjIEZzIqvM3c2DG3csE0/qBPJXGcCrLaSzagpcMbe0bITbjuzL43FiPy429gvqIwdy5xX2XoyxAAFugwAAwLBwBwMPnd++aCIvjKNTjhgQyIlvAsxb1YRpJNrGQuGDqY9wOGLEnx8wuqiqxFo9xZs72pFyjkFop3bujChQI5m3EgAcJIDyT6xUxo+sR3KsU3K6HbJE42yRtjO119uOQRkEcgkc0ET1X1I8DJBbxmS4mOxTxtjd1bts+fI9LMVHO1GNa/S6xmxVpZH2pPIziQkkNFIyhHLZJZWVSSD6nBIJDYPyF7dPLNd2UEc0LKqBHlMbTGLd+bEdpUDnYC2N4AOQoUna6QtFkto3DF1kPxG8rtDvcN3ZCFJyFwxRQTkDIyfNByPQtQSSx1ly2e5JKOcA+vuynGOfXsVeeOP1qOa8lGmGJWC2rWyN8g3PJsO8KfYCWEAj5uM+Oa2tDureKO4gmlSOdbtFMLjaGAnJDlzwQqtJn7Y/eW/C/t3cZsHbJRZ0UNjcYpEfa4GPGJPYtjznBFBI6aO6FOQJIlSS3xyWxMt3x7FWG1c/dhnPFbWgwpJqGohxkfGrHjbyROo3gn2G2PP9ahPw+upczRy7Y7mwj2DecZC7UIx7qEjUgeCQP1rZstTW31q4glKr8QoOdwwZYY5EiPBxmSNg/P8R2+eAH207Uy+o6MVCtIbe6JTJADNBuxnHgkZzz5Jr59Y6Iltd6WjtvcrcRyuEwo3xBIlQeF287RyRgeeBXw1/XIo9USeJHW1sUW3a4hiVljklYlgfrGqkoQBkcgYLA1h+JqSCC1kkkSYrPHLJOjNhklGA4UIFCNjGVJ9gc4BoIrqjSHmtrhjkSQpIrFyuAtu8TrGo5CFkmLjafCkcg8dV/D7QLP4S2lSAFe2rxGRmfbvyx2q7MI3yTuKYDeffaKd1dqNoguIopN7XNsqwRxsHeSWSJbdDxkhtu5Wz5XHuRm4/hYyiwtlV14hXhDlGwAGZfowbKuBxuBOPUCQutcJDiW71hXb54o5yhHBMdq7jJ/hVHdPbOQnP17tXIpb2DStdu5L0rHBdQK8T7Cw9AUMpCgkHKnjH0+ooNPqi0vIoJ2AgaK0vEu4yqsrF02PNg7iACzv+uHICgADsVncdxFcAqGAIBxnnkeCR/Q1+cOqutY7hpmtWljaUGBy2REYpC5d3+4aYoAQcLgggnFfoLp5UjghgXIMUUabWGGARQuce448gkfQmg3GUR9x+efUR91XHH7AVwzrCFLTWjFKqmK5tY87sgB1jaISLgHMgw20DGS3nJzXeXQEYIBH0Ncz/HPpRry3jmhGZrcs2M43RnG/H3BAYfbd74oIbS1fS9fRdjvDdwLDEVKYbtquxhyOFVQOfGSBngnskUm4ZwR9iMEf/v24r8qiznEFpdy3TFQm23kVs/DSpIzJHKDyobBIb2+4XFfo3obqZNRs451K7yMSoD8jjhgR5HPIz7EGgsFKUoFKUoFQOvHu3NrbfwkvcSD6rbldq/9s8bfcIRU9VdlmH9rRqT6jZSkD6ATR7v6+n+hoJPV7lkCKhAeSVEXP/U5/URq5H3AqN66jElqbYgE3TpbjOOA5y7DPukYdx91FZa8CbvT+MqJpj58N8PIAfvwWH71jq53ajYpjIVLubz4KLHED/SZh+9BPQxKiqqgBVAUAeAAMAf0rOlKBVd6t6a+KRnibt3GzYGyyrImcmGXbyY25GR6lySvuDK6pYtMoCzSwEHO+LZn9CHRlI+xFV3SzqDy3EQu4tsEqx5ktcyMGijkDFllRM+vHCAceKDd1W6k+GhgVPh57kLEEUqeyNuZWBA2ntoGwcYLbB/FU9bQLGiogCqqhVA8AKMAfsKjdL0TtyGaWaS4m27A8gQBFJyyoqIoAJAJJyTtXJ4FS1BxT8StHjs763vrhEnglHanVkDhSExvAPjLEnnwQPrW7a6ba6nCj3qCK5ftiGeLKtGOygB4xkLKCNpyF3DnBzXStY0dLpZI5lDRvHtwfvu3fp/Cc/UD6Vyey6c1azLwW3YvI4lIWGU4lVJ8FPVwCAYlBycelhjHgKva9GfEJdAk3eoRMpHdkcxzQtGTG0RXa3cwMBWYj0kY+m7B0X8fo813BAiOLlpIo0jwzRRrsdA3LElgzYyeRj34mNH/AA51h5p+9cR2qzlWllj2szYJYCIAAoQSwY7hnd/FzXYtE0tLW3it487IkVFzjJCjGTgAZPk8eaDjGkdRW8ei3UKSwhXt5yEcqJd7MyOjgEMXwybXOSRjztNRV3LDDp0NpG01zdXEO0wu28xHYchUK7Uj3bW4YMGjQkZU46zr/wCH+n3Mm+a2Rmkky7rlG+THlSMncAc/esbDpK00xt9tbqEIOeSzmQ+iNdzEttbcRjwG2n3JoKD0foUCWKXVvDGtyFinEoffjahXHq+X8xS7qMZBK5xirL+FU9xFcahaToEMd0ZRGpyEW4ywKMcbkOPoCMgkckCkdLwXFvLPFGyyQQ3d4giGNzmDY3ynhvCYyeArZ4Jqy9CTsmsFEO+I2EYTd/pNkMvaAY8AspDDnyoHvnIddrnX4o2qtc6Z6EZpLoxkuAcBkI4yD9dwHuQPtXRaoX4x27izS5QZNnNFcgD+ZJEH9Npc/tQVTr29T+yri2lji3CWRo3TG1G70jMq8bshkkTOAMYyRnnqXTeorNBGcsW2KTuKk8j6p6T+32zzXEuuAph1KeNzv7sW3PKPbndC7L7ZNyZCccg5/m56/wBM6iqQxxySglY0G6QdtyQoB4YLvH0deCMfqQslYSRBvIz5/wARj/I1mKUHDOodA/sm6gEyd/SS8oBYE9kTggxuRzsD7WBxn5sck5+P4O3IsdRazfa0dwoeCbI5IQNhWHnchGR9VUYzXb9TslnjMbqrKSpKsAVO1g2CD5GRXLNR/BVe/wB+zuGtmSbuRgrvQYIddoyCuG4wSfGftQddpXgr2gUpSgVTtLsTPqct8p9MYeyXnhkTDOw+4nLp/wAlWHqHUfhraafG4xxu4X+YgHao+5OB+9edO6b8Naww53FI1DN/M3l2P3Zst+9B8eo1KrHOOfh5O6w+qbGjk8eSEdnA9yoHvmtKSQNq0WCDssZmwP8AezRYJ+x7fH1wfpVkNUuy05bXVYucLLazxRgn5VhkhZIx+m+Ugfy8c7aC6UpSgVA6W2L+8X6x2sn/AFCRM/8AhgftU9Ve0/8A9KXh9vhbIH9d9yf8iKCw0pSgV5j3r2lApSlAr4SxFmXPyr6v1bwP2HJ/Xb9K+9YyPgE8nAJwOTx9KDimoaxFpmr3PxTbVu4orn0qTskXeqROFzkEEliDzj78bv4Sym71B7yNGSFbMxNu8dx5zJiMfyAZHsNwNbOsWq/2xcJLj87TO45Phdkjnz7BdqjP2zXx6A1GRtaMZTsoNOAWMH0hRNuiHgY2o+3Hscj70HXa1NWsUuIJYZBlJEZG/RgQa26UH5m1uwu51js8QNJaqlp5YNJudGjwhXKlWcAvnB59s56r0N1lN3V06+g7VwiERurApMIiUYrk+RtJIGfB4GMVofiDpq2l8L9lYW84iS4kUZMUsTq9vNgDO0Miqw+n1JAqK6ynW60+O6RMXEDNdQqVyWDTGSUY/ijMRWQ+RgfZhQdopUN061tcQQ3EMaBZEVxgAYz7fqDx+oqZoFKUoFKUoFKUoK/1qN0MUQ8y3dov7LMsr/8AcRqsFV7qxlWSwZiABeDknAGYJx/9anIrhG+Vlb9CDQfWqp+IGlRTLaPMu6OK7i3csDiUNCCCpBXEjo24HjbmrXUP1akb2k0ckqQ743CyOwUK2Mq2SR8rYP7UGmmmX1vxBcJcR+0d3nePsJ0BJH/Gjt9WNem/1T/3K0/X4x8f/K19La5Go6YHUlfibbyDgqzpjgjwVb3+1bnTOofEWlvOfMsMTn9WUE/40Ec9nqU3ElxDarxkW6GST74klAUf9lmvj0FYqgupFeSQSXMiq8jl3IgxCcsfOZEkYYwADwMVNdQaj8NbTTYyY42YKPLMB6VH1LNgAfU06f0/4e2hhzuMcaKW92YD1MfuWyf3oJClKUClKUClKUClKUHMOskA1uAEA/EWawbT4ZfikMq/vEXrD8MoBNqd/dKd8USx2cUnGG2AGXGPbcob9GFT34hfh+mqNbuZ3geEt6lGSVbGQORtOQMHn34PtYOmtBhsbdLeAEIg8nlmJ5LMfck//jA4oJSlKUGjrNsJY+0y7kkZVcYyCucsD9iBtP61yfX+k7vTxsiR7rTg0mFiGbqFJQwkQAgh0w7DnJ9TH0+a7NSg5j+BeoAwXVsm8xwXDGJmQr6JOQpHswIYke2a6dSlApSlApSlApSlBr31hFOuyaNJVznbIoZc/XBBFVDXOj9PFxZYs7dQ80iHZEqf6iRxkqAcgpwfY1d6hOp22/DN/Ldwgf8APuj/AMnNBTtV0ZI7+CGOW8WAdpZUF5c7T8QJhHg9zIIeIDGRw/6VLjpizi1C2VYEcmC6lLykyvlHgVfXIWb/AFje/FfDqA5XUZTj+73Ni+f9m2EFww+wwzf1NWLGdQ/4bXj/AJ5fV/8AAtB8OixsS4hH+pvLlR9hI/fUfssorzoJv7mE/wDZTXMOPoIp5EUf9IFe9OjbdaivsbiKQf8ANbQqf8UNOjv/AFtf5b24/wC8Q/8A92aD3qI924tLbg7pDcSD/d22CP8Ax2h/bP0qwVX9KPdv7uXPphWG1A/2gvekI/USxj/kqwUClKUClKUClKUClKUClKUClKxJoMqVjn717Qe0rysDKNwXPqIJA+ykAn9iw/rQfSleV5mgypXgr2gUpSgVWerrh+5bxBkjQlpjLJE8iboSnbTCsuCS28HcP9HjBBNWalBznXHSOC4K3gb4plWf4iHEOJQsBYFQhjAj2jlmGFGeSWrbsr+MSLcDU7N3EaxdtWXtNGMkZO8v3NxzvHGMjZzkXulBz3SuqVivrh7pTCs8UJiZFlkjkMLSLIyt2lOMPECSAM4wSME7fS3Udqnx8rzokZvm2F/QTughOArAMSTnAxk+1WbU9J7zpIsssLorqGj2fLIVLAh0ZfKLzjIx55OYJOk54p5JoLmIvJgtJcWwlmyFCYDpJEAu1R6dvnJ96D49KdQwIkrXDm2eW4uJB8QjwBkMhERUyhQ35QTxnHvirfa3KSoHjdZEbwyMGU+3BHB5qGXTL4kdy9jx/urUK39XkkH+FSel2IgjCbmc5Zi77dzM7FmJ2gKMkngAD7UG3SlKBSlKBSlKBSlKBSlKBXmK9pQQmv6W87RgLGygMNzk5jYlSsiLg5cYODkFT78moKPQNRKlJJ87lHKyuNuFJIHpBO5pGTOeFjjb5jxeKUFUay1AkAunC43h2zv3Ph9uMBdh+XJ5K/y5OpdaLe71fiTaix8TupdQYjliNpUEoxJU59Z4cDa12pQVfQbC8jkRpGYoQ4ZHkBIZyXdzgYxuAVFB4Vjn6Cz4r2lAFKUoFKUoFRM3UdsocmTiNZ2bCscC2wJjwOdpO3jycgZINS1VzqLp2I2t0YYE7zw3e3aAGLzod/P1dgufrgUEjputw3DFYmLERxS8qw9EwJjPIGc7Tx5GOakM1Tr3p+RtMjEabLyOC2dDxu7tsoZEY/TO5MZx6m+tVjU+nb14reaSIv3Z7m4u7fb3drSKBbrs7ke8RoNvzcMd2DQdYzTNUq/0q5/sJrf82S5+G2gMR3C38IJDEbgMDO4+PNROqdPTQm+W3tmeGUWJ2FnKlgzd99okVpGC7Sy7hv8AfPNB0vNM1yfR+lJ37EM8Egt1v7pjGSFUQPb+gbUchUMhxsBOOQa2Zuk5uzeyLDIZXvnwok2u9n3Y3aOM7gFDqpOMjPI98UHT80zXK20a8jimuLO2lhEVzDLaWbsobb2+1cDAYhFbcWC58rnHOK1Y+kNRSC5gQufh7cxWshcZlNw6yz4ORhgqmIEkfN59wHXs1p2GqxTd3ttu7MrRScEYdQGI5HPDDkcc1zKPp65+HI7EzW3xkEklmEWLdEsZEgSPvPwXKMULAMVJ96s/4dabLDFeb4HtxLeTSRRuwZhG0cYTJDMPYjGTjGPagsdnrMMrIqud8kZlVGVlfYrBSxVgCvqIHOK2EvUMjRBgZFVXZPcKxIUn9SD/AENc46R6dmhutOlmtpCy6e8LycHtyhgRv9WcbNygjPLD9R9eqen7hry+ktoXEs9jGsU6kAB0LCRNxYbXZNqg4x4ORig6Tmte0v45TII3DmNzG+P4XADFT9wGH9aqXQ+mtHcTvFbS2dq0UKrBKRkzKW3uFDsF9JUE8biM8+arrdPXNv8AHS2tq4uI9QW5h5ULNE67GQHd7BpGIIHJXz4AdXzTNcjtukdSSG5gRnzb2rx2kpcZle5KyTEHPpYYMYJxjd596s3Q+mtHcTvFbS2do0USiCUjJmUsXkCh2x6SoJ43EZ580Fq07VI5+72mLdqVoX9JGHQAsOQM+RyOK3M1zIdLzCczrC4l/truBw3PwzAByOcbDzkeT9OBUdaWrlr+HdmDTYL0QsGJDG7QyIM55MUe5PtkePFB17Na9/fRwRmSVwiLjLHx6iFA/UsQAPckVyLSNFu5bbfZQz27vpapJI8oHxEzdtlZDvI3FA4EhxgMBxjA+2q9Lyy2938PYzQwFbMpauy72ljmzM6L3CBmI7ScjeeeTzQdUtNTjkkmiRsvAyrIMEbS6h15IwfSQeM1t5rluodLSO15PHbyLJ8Rpz22ThkRFhWXaA2AQodW+uMc8Vlp2gXg1J5HWUN8RcOZ1VcNCysI0Mpn+XBUCMR+lhn7kOoZpmuN6f03qCQXkVvE8bPa4ErqIpWkEg/LJSZkldo947+1TyOecVs/+TU7WkiiK4SM3MDrAsEYRQqMHLQNcPvjJI3JuBLAMBQdbzTNUzpKydIrMXFo6yRvc7GRmCRKd21nVpWI3qcBMuFJAG3HFzFBlSlKBSlKDE15XprygUpSgrEvW9vHIkcxVGkupbZMSIwzGMlmwfTyQu3yCyg+amNV1q2tdvxE8UO8kL3HC5I84z9OMn2qrDpO5SRZEaBmXU57vDM4HbmjMeMhD6xnOPH3rzrt3gu7e5j89meA7oJpYwrlGz+UrEPkcKQAwyMjFBYz1PZbol+Jh3TBDEu8ZcOxVCo9wWBAx9K8t+qbKQOUuoGEZVXIkUhS7bVzz7t6QfGaqnRHSkoS3llAj/8ANaWpUgiVGZy54I44I985HIr5aT+HkoikiuGiI+Ca0jdZZnY5IIfa+EiAKo2xQ3I4bHBC8nWbfJXvR5EohI3DPdYZCf8AERzisNX1+1tSouLiKEv8okcLnHnGfYfXxVN6Z6AnguoZ5po3ADzTqufXds0v5g9IG0JKy+x9K8fSW6j6fuXuXuLY27Ga0+FdZ93pG5mDKVB3fMcocA4HIoJ19dthMsBni7z4KxbhvIIJBA8kYBOaym1m3QsGmjUo6RsCwBDyAFFP0LAgge9QnSvSzWczMWV0+Es7dDzv/u4cMSMYAOVxgn/Co3rLoJ726MqyKkbQkOpzkzxpKttJwPC91ief4V4NBZbzqeyhGZbmFAJGi9TqPWmN6/quRn6ZGa3b3UIoYzLLIiRjHrZgF9XA5+5IA+uaoM3QVyEt2SSN5xFcJOGlliRnuX7ruGjXcw38bSBuXHIxVi1Xpovp0dpGImMawBQxlRfySpG11YyRnjhssRxkNzQe6h1raxC3cSxvDPK8ZmEgCIURnO775Xbjg5IrcfqmyCRubqDZLnttvGHwwU7fqQxAIHg1X9K6Tu1Nq08qydm7lnwztIyxvEyKgkZA0rBju3MF8/YZ+mg9ISwz20jmIrCdQJALZ/vUwePblR4XIPjHtmgs8erwNs2yoe47omGHqZM71H1I2tkfY1Bwa/piwzratayBIZZ3ghMfrG3LEgcHPgkj3GajNL6Su45bYM1uYLa6upgQz9x1uBLjI27VKl8YycjnIxg/K36FnW2tIt0O6CyvbdyC2C9wqhSvo5XIJJODz4NBa+ntYgnjjERRWEMMjQqRmJZUDIrAfL6fHjIHFfCw6gaSftGAqO5cpv7ikYgKANgeQxbH+yRtbnioXpPpa702J44GgkV1t3/NaQkTAKlxyFyUZF3Lzw3GAPF3oFKUoFKUoFeivK9FBlSlKBSlKDwivMVlSgxxTFZUoMcV7ivaUGOKYrKlBjimKypQY4pisqUGOKYrKlBjimKypQY4pisqUGOKYrKlBjimKypQY4pisqUGOK9xXtKBSlKBSlKBSlKBSlKBSlKBSlKBSlKBSlKBSlKBSlKBSlKBSlKBSlKBSlKBSlKBSlKD/9k="/>
          <p:cNvSpPr>
            <a:spLocks noChangeAspect="1" noChangeArrowheads="1"/>
          </p:cNvSpPr>
          <p:nvPr/>
        </p:nvSpPr>
        <p:spPr bwMode="auto">
          <a:xfrm>
            <a:off x="155575" y="-2117725"/>
            <a:ext cx="4419600" cy="44196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8440" name="Picture 8" descr="Hypothesis-pic"/>
          <p:cNvPicPr>
            <a:picLocks noChangeAspect="1" noChangeArrowheads="1"/>
          </p:cNvPicPr>
          <p:nvPr/>
        </p:nvPicPr>
        <p:blipFill>
          <a:blip r:embed="rId2" cstate="print"/>
          <a:srcRect/>
          <a:stretch>
            <a:fillRect/>
          </a:stretch>
        </p:blipFill>
        <p:spPr bwMode="auto">
          <a:xfrm>
            <a:off x="3886200" y="2743200"/>
            <a:ext cx="3924300" cy="39243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lgn="ctr" rtl="0">
              <a:spcBef>
                <a:spcPct val="0"/>
              </a:spcBef>
            </a:pPr>
            <a:r>
              <a:rPr lang="en-US" sz="4400" dirty="0" smtClean="0"/>
              <a:t>3. </a:t>
            </a:r>
            <a:r>
              <a:rPr lang="en-US" sz="4400" b="1" dirty="0" smtClean="0"/>
              <a:t>Experiment-</a:t>
            </a:r>
            <a:endParaRPr lang="en-US" sz="4400" dirty="0"/>
          </a:p>
        </p:txBody>
      </p:sp>
      <p:sp>
        <p:nvSpPr>
          <p:cNvPr id="3" name="Content Placeholder 2"/>
          <p:cNvSpPr>
            <a:spLocks noGrp="1"/>
          </p:cNvSpPr>
          <p:nvPr>
            <p:ph idx="1"/>
          </p:nvPr>
        </p:nvSpPr>
        <p:spPr/>
        <p:txBody>
          <a:bodyPr/>
          <a:lstStyle/>
          <a:p>
            <a:r>
              <a:rPr lang="en-US" dirty="0" smtClean="0"/>
              <a:t>A controlled method of testing a question.  Only ONE variable is changed at a time.  All other Variables should be kept unchanged.</a:t>
            </a:r>
            <a:r>
              <a:rPr lang="en-US" sz="1000" dirty="0" smtClean="0"/>
              <a:t/>
            </a:r>
            <a:br>
              <a:rPr lang="en-US" sz="1000" dirty="0" smtClean="0"/>
            </a:br>
            <a:endParaRPr lang="en-US" dirty="0"/>
          </a:p>
        </p:txBody>
      </p:sp>
      <p:pic>
        <p:nvPicPr>
          <p:cNvPr id="17410" name="Picture 2" descr="http://00.edu-cdn.com/files/static/wiley/9780471419204/CONTROLLED_EXPERIMENTS_03.GIF"/>
          <p:cNvPicPr>
            <a:picLocks noChangeAspect="1" noChangeArrowheads="1"/>
          </p:cNvPicPr>
          <p:nvPr/>
        </p:nvPicPr>
        <p:blipFill>
          <a:blip r:embed="rId2" cstate="print"/>
          <a:srcRect/>
          <a:stretch>
            <a:fillRect/>
          </a:stretch>
        </p:blipFill>
        <p:spPr bwMode="auto">
          <a:xfrm>
            <a:off x="2590800" y="3332488"/>
            <a:ext cx="3857625" cy="3525512"/>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lgn="ctr" rtl="0">
              <a:spcBef>
                <a:spcPct val="0"/>
              </a:spcBef>
            </a:pPr>
            <a:r>
              <a:rPr lang="en-US" sz="4800" dirty="0" smtClean="0"/>
              <a:t>4. </a:t>
            </a:r>
            <a:r>
              <a:rPr lang="en-US" sz="4800" b="1" dirty="0"/>
              <a:t>Conclusion:</a:t>
            </a:r>
            <a:r>
              <a:rPr lang="en-US" sz="4800" dirty="0"/>
              <a:t> </a:t>
            </a:r>
            <a:r>
              <a:rPr lang="en-US" sz="1200" dirty="0"/>
              <a:t/>
            </a:r>
            <a:br>
              <a:rPr lang="en-US" sz="1200" dirty="0"/>
            </a:br>
            <a:endParaRPr lang="en-US" dirty="0"/>
          </a:p>
        </p:txBody>
      </p:sp>
      <p:sp>
        <p:nvSpPr>
          <p:cNvPr id="3" name="Content Placeholder 2"/>
          <p:cNvSpPr>
            <a:spLocks noGrp="1"/>
          </p:cNvSpPr>
          <p:nvPr>
            <p:ph idx="1"/>
          </p:nvPr>
        </p:nvSpPr>
        <p:spPr/>
        <p:txBody>
          <a:bodyPr/>
          <a:lstStyle/>
          <a:p>
            <a:pPr marL="342900" lvl="1" indent="-342900">
              <a:buFont typeface="Arial" pitchFamily="34" charset="0"/>
              <a:buChar char="•"/>
            </a:pPr>
            <a:r>
              <a:rPr lang="en-US" dirty="0" smtClean="0"/>
              <a:t>Was </a:t>
            </a:r>
            <a:r>
              <a:rPr lang="en-US" dirty="0"/>
              <a:t>your hypothesis correct?  Does it lead to further inquiry?</a:t>
            </a:r>
            <a:endParaRPr lang="en-US" sz="1800" dirty="0"/>
          </a:p>
          <a:p>
            <a:endParaRPr lang="en-US" dirty="0"/>
          </a:p>
        </p:txBody>
      </p:sp>
      <p:pic>
        <p:nvPicPr>
          <p:cNvPr id="16386" name="Picture 2" descr="http://imcurious.wikispaces.com/file/view/control.jpg/53226450/302x219/control.jpg"/>
          <p:cNvPicPr>
            <a:picLocks noChangeAspect="1" noChangeArrowheads="1"/>
          </p:cNvPicPr>
          <p:nvPr/>
        </p:nvPicPr>
        <p:blipFill>
          <a:blip r:embed="rId2" cstate="print"/>
          <a:srcRect/>
          <a:stretch>
            <a:fillRect/>
          </a:stretch>
        </p:blipFill>
        <p:spPr bwMode="auto">
          <a:xfrm>
            <a:off x="2514600" y="2819400"/>
            <a:ext cx="4743450" cy="3699893"/>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935</TotalTime>
  <Words>486</Words>
  <Application>Microsoft Office PowerPoint</Application>
  <PresentationFormat>On-screen Show (4:3)</PresentationFormat>
  <Paragraphs>76</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8.8.17</vt:lpstr>
      <vt:lpstr>What is Science?   </vt:lpstr>
      <vt:lpstr>EQ: What is the Scientific Method</vt:lpstr>
      <vt:lpstr>Scientific Method </vt:lpstr>
      <vt:lpstr>1. Observation</vt:lpstr>
      <vt:lpstr>Inference</vt:lpstr>
      <vt:lpstr>2. Hypothesis</vt:lpstr>
      <vt:lpstr>3. Experiment-</vt:lpstr>
      <vt:lpstr>4. Conclusion:  </vt:lpstr>
      <vt:lpstr>Independent Variable</vt:lpstr>
      <vt:lpstr>Dependant Variable</vt:lpstr>
      <vt:lpstr>Control</vt:lpstr>
      <vt:lpstr>Constants</vt:lpstr>
      <vt:lpstr>Video clip</vt:lpstr>
      <vt:lpstr>For each item below, specify the independent and dependent variables, as well as constants. </vt:lpstr>
      <vt:lpstr>For each item below, specify the independent and dependent variables, as well as constants. </vt:lpstr>
      <vt:lpstr>Environmental Sciences </vt:lpstr>
      <vt:lpstr>TOTD:</vt:lpstr>
    </vt:vector>
  </TitlesOfParts>
  <Company>Barrow County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1.7.15</dc:title>
  <dc:creator>Laura.moreland</dc:creator>
  <cp:lastModifiedBy>Cameron O'Reilly</cp:lastModifiedBy>
  <cp:revision>21</cp:revision>
  <dcterms:created xsi:type="dcterms:W3CDTF">2017-08-08T01:48:16Z</dcterms:created>
  <dcterms:modified xsi:type="dcterms:W3CDTF">2017-08-08T19:33:23Z</dcterms:modified>
</cp:coreProperties>
</file>