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64" r:id="rId5"/>
    <p:sldId id="258" r:id="rId6"/>
    <p:sldId id="270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71" r:id="rId48"/>
    <p:sldId id="272" r:id="rId49"/>
    <p:sldId id="27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10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39DC1BE-2E52-4DAA-AB44-75C2FA0DC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59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3B17E31-2602-493D-9CBA-97D145AAE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65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6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6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5F6D0-0B74-40E4-838A-5BED3C49ADD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29E8-7552-43FF-B04B-E4E051891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5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bp2.blogger.com/_CGavX0LOTIg/RbCroab7qSI/AAAAAAAAAFE/Kxgo_Ui0yfs/s320/23bp1bacteriamicrobe.jpg&amp;imgrefurl=http://biology-g10p.blogspot.com/2007/01/kingdom-monera.html&amp;h=275&amp;w=288&amp;sz=46&amp;hl=en&amp;start=5&amp;sig2=hoGgd9wULseJM7shIDurJQ&amp;um=1&amp;usg=__FwhRQcz0XUcae6HNPSY1AGD3yC4=&amp;tbnid=BjH9EzulJbHkNM:&amp;tbnh=110&amp;tbnw=115&amp;ei=grAISfEtpfw0kZ6dwgg&amp;prev=/images%3Fq%3Deubacteria,mode%2Bof%2Bnutrition%26um%3D1%26hl%3Den%26rls%3DDMUS,DMUS:2006-28,DMUS:en%26sa%3DN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/imgres?imgurl=http://images.encarta.msn.com/xrefmedia/sharemed/targets/images/pho/t028/T028362A.jpg&amp;imgrefurl=http://encarta.msn.com/media_461520073_761574409_-1_1/streptococcus_bacteria.html&amp;h=340&amp;w=456&amp;sz=24&amp;hl=en&amp;start=2&amp;sig2=J8x9li_ZQp9NjFttuPqMeg&amp;um=1&amp;usg=__ZibhrIbEvu74suvJPZWsAxKphLQ=&amp;tbnid=qTOHFKk9bO3q9M:&amp;tbnh=95&amp;tbnw=128&amp;ei=CLEISaWnLI_iepWk5bkG&amp;prev=/images%3Fq%3Dstreptococcus%26um%3D1%26hl%3Den%26rls%3DDMUS,DMUS:2006-28,DMUS:en%26sa%3D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slog.thestranger.com/files/2008/06/e-coli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eocities.com/missneill/cyanobacteria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kdhellner.tripod.com/sitebuildercontent/sitebuilderpictures/.pond/protist.jpg.w300h223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library.thinkquest.org/12413/img/p-protist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fas.org/irp/imint/docs/rst/Sect20/paramecium_staine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hyperlink" Target="http://www.bio.usyd.edu.au/Social_InsectsLab/Nate/images/2/visualsunlimited-protist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hyperlink" Target="http://images.google.com/imgres?imgurl=http://www.ucmp.berkeley.edu/protista/physarum.gif&amp;imgrefurl=http://www.ucmp.berkeley.edu/protista/slimemolds.html&amp;h=375&amp;w=520&amp;sz=98&amp;hl=en&amp;start=1&amp;sig2=3bhFOGyWEkjSyXtsMgAi2Q&amp;um=1&amp;usg=__4noaIzPyPcmlyefEupGRfQnHnBs=&amp;tbnid=BQpoocuf56hAnM:&amp;tbnh=94&amp;tbnw=131&amp;ei=McAISc_PLZmMesiD1bYG&amp;prev=/images%3Fq%3Dslime%2Bmolds%26um%3D1%26hl%3Den%26rls%3DDMUS,DMUS:2006-28,DMUS: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cienceclarified.com/images/uesc_05_img0264.jpg&amp;imgrefurl=http://www.scienceclarified.com/Ex-Ga/Fungi.html&amp;h=421&amp;w=324&amp;sz=20&amp;hl=en&amp;start=10&amp;sig2=dW-wpjuHzpstA4mv7J0eQA&amp;um=1&amp;usg=__rqaqSqOYHXA5QiEbgc-99fpAndg=&amp;tbnid=4Q9DOwtcs_EbmM:&amp;tbnh=125&amp;tbnw=96&amp;ei=NsYISbG_NuaNmQeKk_W0Bg&amp;prev=/images%3Fq%3Dmulticellular%2Bfungus%26um%3D1%26hl%3Den%26rls%3DDMUS,DMUS:2006-28,DMUS:en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myfourthirds.com/files/0663/54254266-yellow-fungi.jp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jpeg"/><Relationship Id="rId4" Type="http://schemas.openxmlformats.org/officeDocument/2006/relationships/hyperlink" Target="http://i6.photobucket.com/albums/y237/fanaticcook/yeast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images.google.com/imgres?imgurl=http://jquery.com/demo/thickbox/images/plant4.jpg&amp;imgrefurl=http://jquery.com/demo/thickbox/&amp;h=480&amp;w=640&amp;sz=207&amp;hl=en&amp;start=5&amp;sig2=tSRQwaXr-sR8y1Mo713mZg&amp;um=1&amp;usg=__OfD-nUi2gGXFFkA2SADN89bMxQk=&amp;tbnid=eWicC5rSDLtyCM:&amp;tbnh=103&amp;tbnw=137&amp;ei=wq8JSdK5DZu0sAOa9eiEDw&amp;prev=/images%3Fq%3Dplant%26um%3D1%26hl%3Den%26rls%3DDMUS,DMUS:2006-28,DMUS: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images.google.com/imgres?imgurl=http://www.rosssea.info/pix/big/mosses.jpg&amp;imgrefurl=http://www.rosssea.info/sub-antarctic_islands.html&amp;h=900&amp;w=1200&amp;sz=291&amp;hl=en&amp;start=8&amp;sig2=8LScvsOxYf05ME5tlfnj_w&amp;um=1&amp;usg=__Up2e7XrWyStu4gDB60peT1RG60Q=&amp;tbnid=o0-SgoClims6AM:&amp;tbnh=113&amp;tbnw=150&amp;ei=3LEJSfaJApCksQO_s5CVDw&amp;prev=/images%3Fq%3Dmosses%26um%3D1%26hl%3Den%26rls%3DDMUS,DMUS:2006-28,DMUS:en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hyperlink" Target="http://www.richard-seaman.com/Underwater/Belize/StillLifes/TubeSpongesSpikyPuce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images.google.com/imgres?imgurl=http://www.ucmp.berkeley.edu/alllife/virus.gif&amp;imgrefurl=http://danzarrella.com/what-is-a-meme.html&amp;h=555&amp;w=402&amp;sz=14&amp;hl=en&amp;start=5&amp;sig2=n-K6d2lDFM2-sK83IzgoZQ&amp;um=1&amp;usg=__qPbH_TkSoaET8FQEkI7wh9ZODSA=&amp;tbnid=TGvlm0jZKP7I1M:&amp;tbnh=133&amp;tbnw=96&amp;ei=2dgJSajTE5u0sAOo9eiEDw&amp;prev=/images%3Fq%3Dvirus%26um%3D1%26hl%3Den%26rls%3DDMUS,DMUS:2006-28,DMUS:en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images.google.com/imgres?imgurl=http://www.ucmp.berkeley.edu/alllife/virus.gif&amp;imgrefurl=http://danzarrella.com/what-is-a-meme.html&amp;h=555&amp;w=402&amp;sz=14&amp;hl=en&amp;start=5&amp;sig2=n-K6d2lDFM2-sK83IzgoZQ&amp;um=1&amp;usg=__qPbH_TkSoaET8FQEkI7wh9ZODSA=&amp;tbnid=TGvlm0jZKP7I1M:&amp;tbnh=133&amp;tbnw=96&amp;ei=2dgJSajTE5u0sAOo9eiEDw&amp;prev=/images%3Fq%3Dvirus%26um%3D1%26hl%3Den%26rls%3DDMUS,DMUS:2006-28,DMUS:en" TargetMode="Externa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p6iYDi9ko" TargetMode="External"/><Relationship Id="rId2" Type="http://schemas.openxmlformats.org/officeDocument/2006/relationships/hyperlink" Target="https://www.khanacademy.org/science/high-school-biology/hs-human-body-systems/hs-the-immune-system/v/viral-replicaiton-lytic-vs-lysogeni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do scientists classify animals?</a:t>
            </a:r>
          </a:p>
          <a:p>
            <a:r>
              <a:rPr lang="en-US" dirty="0" smtClean="0"/>
              <a:t>2. What is binomial nomenclature?</a:t>
            </a:r>
          </a:p>
          <a:p>
            <a:r>
              <a:rPr lang="en-US" dirty="0" smtClean="0"/>
              <a:t>3. What are </a:t>
            </a:r>
            <a:r>
              <a:rPr lang="en-US" dirty="0" err="1" smtClean="0"/>
              <a:t>cladograms</a:t>
            </a:r>
            <a:r>
              <a:rPr lang="en-US" dirty="0" smtClean="0"/>
              <a:t>?</a:t>
            </a:r>
          </a:p>
          <a:p>
            <a:r>
              <a:rPr lang="en-US" dirty="0" smtClean="0"/>
              <a:t>4. How do I use a dichotomous key?</a:t>
            </a:r>
            <a:endParaRPr lang="en-US" dirty="0"/>
          </a:p>
        </p:txBody>
      </p:sp>
      <p:pic>
        <p:nvPicPr>
          <p:cNvPr id="12290" name="Picture 2" descr="C:\Documents and Settings\brooke.allen\Local Settings\Temporary Internet Files\Content.IE5\FMOZ32G3\MP9004424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584" y="3338456"/>
            <a:ext cx="232307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5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5" y="762000"/>
            <a:ext cx="791480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93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62650" cy="54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6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48399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6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50200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3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198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095375"/>
            <a:ext cx="91948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900" b="1">
                <a:effectLst>
                  <a:outerShdw blurRad="38100" dist="38100" dir="2700000" algn="tl">
                    <a:srgbClr val="000000"/>
                  </a:outerShdw>
                </a:effectLst>
              </a:rPr>
              <a:t>KINGDOMS</a:t>
            </a:r>
            <a:br>
              <a:rPr lang="en-US" altLang="en-US" sz="129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12900" b="1">
                <a:effectLst>
                  <a:outerShdw blurRad="38100" dist="38100" dir="2700000" algn="tl">
                    <a:srgbClr val="000000"/>
                  </a:outerShdw>
                </a:effectLst>
              </a:rPr>
              <a:t> OF LIFE</a:t>
            </a:r>
          </a:p>
        </p:txBody>
      </p:sp>
    </p:spTree>
    <p:extLst>
      <p:ext uri="{BB962C8B-B14F-4D97-AF65-F5344CB8AC3E}">
        <p14:creationId xmlns:p14="http://schemas.microsoft.com/office/powerpoint/2010/main" val="292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EUBACTERIA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r>
              <a:rPr lang="en-US" altLang="en-US" sz="2800"/>
              <a:t>DOMAIN = Bacteria</a:t>
            </a:r>
          </a:p>
          <a:p>
            <a:r>
              <a:rPr lang="en-US" altLang="en-US" sz="2800"/>
              <a:t>Eu = True meaning “True Bacteria”</a:t>
            </a:r>
          </a:p>
          <a:p>
            <a:r>
              <a:rPr lang="en-US" altLang="en-US" sz="2800"/>
              <a:t>Prokaryotes or Eukaryotes or Both?</a:t>
            </a:r>
          </a:p>
          <a:p>
            <a:endParaRPr lang="en-US" altLang="en-US" sz="2800"/>
          </a:p>
        </p:txBody>
      </p:sp>
      <p:pic>
        <p:nvPicPr>
          <p:cNvPr id="11269" name="Picture 5" descr="300px-Escherichia_coli_NI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857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bac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200400"/>
            <a:ext cx="29718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8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EUBACTERIA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Cell Structures</a:t>
            </a:r>
          </a:p>
          <a:p>
            <a:endParaRPr lang="en-US" altLang="en-US" sz="2800"/>
          </a:p>
        </p:txBody>
      </p:sp>
      <p:pic>
        <p:nvPicPr>
          <p:cNvPr id="14341" name="Picture 5" descr="EubacteriaStructur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371600"/>
            <a:ext cx="330993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8" descr="04-13b_bactcellwall_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657600"/>
            <a:ext cx="82296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EUBACTERIA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r>
              <a:rPr lang="en-US" altLang="en-US" sz="2800"/>
              <a:t># of Cells? Unicellular or Multicellular?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16389" name="Picture 5" descr="mcb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2820988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 descr="procaryote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362200"/>
            <a:ext cx="2857500" cy="3276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EUBACTERIA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r>
              <a:rPr lang="en-US" altLang="en-US" sz="2800"/>
              <a:t>Mode of Nutrition: Autotroph, Heterotroph, or Both?</a:t>
            </a:r>
          </a:p>
          <a:p>
            <a:endParaRPr lang="en-US" altLang="en-US" sz="2800"/>
          </a:p>
        </p:txBody>
      </p:sp>
      <p:pic>
        <p:nvPicPr>
          <p:cNvPr id="19461" name="Picture 5" descr="syphil5b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895600"/>
            <a:ext cx="3505200" cy="259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4" name="Picture 8" descr="23bp1bacteriamicrobe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971800"/>
            <a:ext cx="2895600" cy="27701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I. Taxonomy: the study of classifying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Taxonomists are scientist who study classifying</a:t>
            </a:r>
          </a:p>
          <a:p>
            <a:pPr marL="0" indent="0">
              <a:buNone/>
            </a:pPr>
            <a:r>
              <a:rPr lang="en-US" dirty="0" smtClean="0"/>
              <a:t>B. Taxon (taxa-plural) is a category into which related organism are placed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320975" cy="41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5715001"/>
            <a:ext cx="5334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Carolus</a:t>
            </a:r>
            <a:r>
              <a:rPr lang="en-US" sz="2800" dirty="0" smtClean="0"/>
              <a:t> </a:t>
            </a:r>
            <a:r>
              <a:rPr lang="en-US" sz="2800" dirty="0" err="1" smtClean="0"/>
              <a:t>Linnaes</a:t>
            </a:r>
            <a:r>
              <a:rPr lang="en-US" sz="2800" dirty="0" smtClean="0"/>
              <a:t>: father of the modern day naming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58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r>
              <a:rPr lang="en-US" altLang="en-US"/>
              <a:t>EUBACTERIA</a:t>
            </a:r>
          </a:p>
        </p:txBody>
      </p:sp>
      <p:pic>
        <p:nvPicPr>
          <p:cNvPr id="22533" name="Picture 5" descr="T028362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7338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905000" y="4343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Streptococcus</a:t>
            </a:r>
          </a:p>
        </p:txBody>
      </p:sp>
      <p:pic>
        <p:nvPicPr>
          <p:cNvPr id="22536" name="Picture 8" descr="e-col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8543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867400" y="4800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i="1"/>
              <a:t>E. Coli</a:t>
            </a:r>
          </a:p>
        </p:txBody>
      </p:sp>
    </p:spTree>
    <p:extLst>
      <p:ext uri="{BB962C8B-B14F-4D97-AF65-F5344CB8AC3E}">
        <p14:creationId xmlns:p14="http://schemas.microsoft.com/office/powerpoint/2010/main" val="101685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ARCHAEBACTERIA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Domain = Archaea</a:t>
            </a:r>
          </a:p>
          <a:p>
            <a:r>
              <a:rPr lang="en-US" altLang="en-US" sz="2800"/>
              <a:t>Prokaryote or Eukaryote?</a:t>
            </a:r>
          </a:p>
          <a:p>
            <a:endParaRPr lang="en-US" altLang="en-US" sz="2800"/>
          </a:p>
        </p:txBody>
      </p:sp>
      <p:pic>
        <p:nvPicPr>
          <p:cNvPr id="10245" name="Picture 5" descr="cyanobacteria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200400"/>
            <a:ext cx="3505200" cy="24971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8" descr="proCell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057400"/>
            <a:ext cx="3021013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ARCHAEBACTERIA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Cell Structure</a:t>
            </a:r>
          </a:p>
          <a:p>
            <a:endParaRPr lang="en-US" altLang="en-US" sz="2800"/>
          </a:p>
        </p:txBody>
      </p:sp>
      <p:pic>
        <p:nvPicPr>
          <p:cNvPr id="25605" name="Picture 5" descr="bacterium_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534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20170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ARCHAEBACTERIA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991600" cy="4495800"/>
          </a:xfrm>
        </p:spPr>
        <p:txBody>
          <a:bodyPr/>
          <a:lstStyle/>
          <a:p>
            <a:r>
              <a:rPr lang="en-US" altLang="en-US" sz="2800"/>
              <a:t>Number of Cells: Unicellular or Multicellular or Both?</a:t>
            </a:r>
          </a:p>
          <a:p>
            <a:endParaRPr lang="en-US" altLang="en-US" sz="2800"/>
          </a:p>
        </p:txBody>
      </p:sp>
      <p:pic>
        <p:nvPicPr>
          <p:cNvPr id="28677" name="Picture 5" descr="96540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3962400" cy="317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0" name="Picture 8" descr="pyrococcus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2286000"/>
            <a:ext cx="2970213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ARCHAEBACTERIA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/>
            <a:r>
              <a:rPr lang="en-US" altLang="en-US" sz="2800"/>
              <a:t>Mode of Nutrition: Autotroph, Heterotroph, or Both?</a:t>
            </a:r>
          </a:p>
        </p:txBody>
      </p:sp>
      <p:pic>
        <p:nvPicPr>
          <p:cNvPr id="31749" name="Picture 5" descr="mcb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47800"/>
            <a:ext cx="3486150" cy="404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ARCHAEBACTERIA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altLang="en-US" sz="2800"/>
              <a:t>Examples: Live in </a:t>
            </a:r>
            <a:r>
              <a:rPr lang="en-US" altLang="en-US" sz="2800">
                <a:solidFill>
                  <a:srgbClr val="FF0000"/>
                </a:solidFill>
              </a:rPr>
              <a:t>EXTREME </a:t>
            </a:r>
            <a:r>
              <a:rPr lang="en-US" altLang="en-US" sz="2800"/>
              <a:t>Conditions!</a:t>
            </a:r>
          </a:p>
          <a:p>
            <a:endParaRPr lang="en-US" altLang="en-US" sz="2800"/>
          </a:p>
        </p:txBody>
      </p:sp>
      <p:pic>
        <p:nvPicPr>
          <p:cNvPr id="33797" name="Picture 5" descr="archae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8305800" cy="432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1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PROTISTA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DOMAIN = Eukarya</a:t>
            </a:r>
          </a:p>
          <a:p>
            <a:r>
              <a:rPr lang="en-US" altLang="en-US" sz="2800"/>
              <a:t>Prokaryote or Eukaryote?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9221" name="Picture 5" descr="prot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200400" cy="23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689px-Protist_collage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89150"/>
            <a:ext cx="4038600" cy="3516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PROTISTA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 Structures </a:t>
            </a:r>
          </a:p>
          <a:p>
            <a:pPr lvl="1"/>
            <a:r>
              <a:rPr lang="en-US" altLang="en-US"/>
              <a:t>Cell walls are made </a:t>
            </a:r>
          </a:p>
          <a:p>
            <a:pPr lvl="1">
              <a:buFontTx/>
              <a:buNone/>
            </a:pPr>
            <a:r>
              <a:rPr lang="en-US" altLang="en-US"/>
              <a:t>	of?</a:t>
            </a:r>
          </a:p>
          <a:p>
            <a:pPr lvl="1"/>
            <a:r>
              <a:rPr lang="en-US" altLang="en-US"/>
              <a:t>Some have </a:t>
            </a:r>
          </a:p>
          <a:p>
            <a:pPr lvl="1">
              <a:buFontTx/>
              <a:buNone/>
            </a:pPr>
            <a:r>
              <a:rPr lang="en-US" altLang="en-US">
                <a:solidFill>
                  <a:srgbClr val="00CC00"/>
                </a:solidFill>
              </a:rPr>
              <a:t>	Chloroplasts</a:t>
            </a:r>
          </a:p>
        </p:txBody>
      </p:sp>
      <p:pic>
        <p:nvPicPr>
          <p:cNvPr id="35845" name="Picture 5" descr="p-protis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270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PROTISTA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Number of Cells: Unicellular or Multicellular or Both?</a:t>
            </a:r>
          </a:p>
          <a:p>
            <a:endParaRPr lang="en-US" altLang="en-US"/>
          </a:p>
        </p:txBody>
      </p:sp>
      <p:pic>
        <p:nvPicPr>
          <p:cNvPr id="36869" name="Picture 5" descr="paramecium_stain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505200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visualsunlimited-protis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8738"/>
            <a:ext cx="3048000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PROTISTA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Mode of Nutrition: Autotroph or Heterotroph or Both?</a:t>
            </a:r>
          </a:p>
          <a:p>
            <a:endParaRPr lang="en-US" altLang="en-US" sz="2800"/>
          </a:p>
        </p:txBody>
      </p:sp>
      <p:pic>
        <p:nvPicPr>
          <p:cNvPr id="37893" name="Picture 5" descr="protist1920_xthumb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429000"/>
            <a:ext cx="3478213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 descr="umbellaria_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524000"/>
            <a:ext cx="34290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79500"/>
            <a:ext cx="2133600" cy="165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Reasons to Classify: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Shows evolutionary relationships</a:t>
            </a:r>
          </a:p>
          <a:p>
            <a:pPr marL="0" indent="0">
              <a:buNone/>
            </a:pPr>
            <a:r>
              <a:rPr lang="en-US" dirty="0" smtClean="0"/>
              <a:t>B. Accurately and uniformly names organisms</a:t>
            </a:r>
          </a:p>
          <a:p>
            <a:pPr marL="0" indent="0">
              <a:buNone/>
            </a:pPr>
            <a:r>
              <a:rPr lang="en-US" dirty="0" smtClean="0"/>
              <a:t>C. Prevents misnomers such as starfish and jellyfish that aren’t really fish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95450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us 4"/>
          <p:cNvSpPr/>
          <p:nvPr/>
        </p:nvSpPr>
        <p:spPr>
          <a:xfrm>
            <a:off x="6121400" y="2651356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qual 5"/>
          <p:cNvSpPr/>
          <p:nvPr/>
        </p:nvSpPr>
        <p:spPr>
          <a:xfrm>
            <a:off x="6172200" y="3962400"/>
            <a:ext cx="914400" cy="838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2362200" cy="159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Documents and Settings\brooke.allen\Local Settings\Temporary Internet Files\Content.IE5\ESA4WQK6\MC900434403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77" y="4643528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PROTISTA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Examples:</a:t>
            </a:r>
          </a:p>
          <a:p>
            <a:endParaRPr lang="en-US" altLang="en-US" sz="2800"/>
          </a:p>
        </p:txBody>
      </p:sp>
      <p:pic>
        <p:nvPicPr>
          <p:cNvPr id="38917" name="Picture 5" descr="Amoeba-proteus-50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09800"/>
            <a:ext cx="2057400" cy="300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33400" y="5181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i="1"/>
              <a:t>Amoeba</a:t>
            </a:r>
          </a:p>
        </p:txBody>
      </p:sp>
      <p:pic>
        <p:nvPicPr>
          <p:cNvPr id="38921" name="Picture 9" descr="paramecium1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447800"/>
            <a:ext cx="23241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24" name="Picture 12" descr="physaru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5908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6" name="Picture 14" descr="giant_kel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3200400" y="4495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/>
              <a:t>Paramecium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934200" y="6019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Giant Kelp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248400" y="3048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Slime Molds</a:t>
            </a:r>
          </a:p>
        </p:txBody>
      </p:sp>
    </p:spTree>
    <p:extLst>
      <p:ext uri="{BB962C8B-B14F-4D97-AF65-F5344CB8AC3E}">
        <p14:creationId xmlns:p14="http://schemas.microsoft.com/office/powerpoint/2010/main" val="12835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DOMAIN = Eukarya</a:t>
            </a:r>
          </a:p>
          <a:p>
            <a:r>
              <a:rPr lang="en-US" altLang="en-US"/>
              <a:t>Prokaryote or Eukaryote?</a:t>
            </a:r>
          </a:p>
          <a:p>
            <a:endParaRPr lang="en-US" altLang="en-US"/>
          </a:p>
        </p:txBody>
      </p:sp>
      <p:pic>
        <p:nvPicPr>
          <p:cNvPr id="5125" name="Picture 5" descr="fungi%20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4724400" cy="35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Cell Structures: </a:t>
            </a:r>
          </a:p>
          <a:p>
            <a:pPr lvl="1"/>
            <a:r>
              <a:rPr lang="en-US" altLang="en-US" sz="2400"/>
              <a:t>Cell walls made of?</a:t>
            </a:r>
          </a:p>
        </p:txBody>
      </p:sp>
      <p:pic>
        <p:nvPicPr>
          <p:cNvPr id="46085" name="Picture 5" descr="Septum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752600"/>
            <a:ext cx="3333750" cy="3895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30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FUNGI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Number of Cells: Unicellular or Multicellular or Both?</a:t>
            </a:r>
          </a:p>
          <a:p>
            <a:endParaRPr lang="en-US" altLang="en-US" sz="2800"/>
          </a:p>
        </p:txBody>
      </p:sp>
      <p:pic>
        <p:nvPicPr>
          <p:cNvPr id="47109" name="Picture 5" descr="yeast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048000"/>
            <a:ext cx="2255838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90600" y="5257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YEAST</a:t>
            </a:r>
          </a:p>
        </p:txBody>
      </p:sp>
      <p:pic>
        <p:nvPicPr>
          <p:cNvPr id="47113" name="Picture 9" descr="uesc_05_img0264">
            <a:hlinkClick r:id="rId3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52600"/>
            <a:ext cx="2808288" cy="3657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67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r>
              <a:rPr lang="en-US" altLang="en-US" sz="2800"/>
              <a:t>Mode of Nutrition: Autotroph, Heterotroph, or Both?</a:t>
            </a:r>
          </a:p>
          <a:p>
            <a:endParaRPr lang="en-US" altLang="en-US" sz="2800"/>
          </a:p>
        </p:txBody>
      </p:sp>
      <p:pic>
        <p:nvPicPr>
          <p:cNvPr id="48133" name="Picture 5" descr="Ericoid_mycorrhizal_fungu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2362200"/>
            <a:ext cx="4800600" cy="360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 rot="-1487693">
            <a:off x="381000" y="2971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Hint: Look at the roots!</a:t>
            </a:r>
          </a:p>
        </p:txBody>
      </p:sp>
    </p:spTree>
    <p:extLst>
      <p:ext uri="{BB962C8B-B14F-4D97-AF65-F5344CB8AC3E}">
        <p14:creationId xmlns:p14="http://schemas.microsoft.com/office/powerpoint/2010/main" val="701451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FUNGI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Examples:</a:t>
            </a:r>
          </a:p>
          <a:p>
            <a:endParaRPr lang="en-US" altLang="en-US" sz="2800"/>
          </a:p>
        </p:txBody>
      </p:sp>
      <p:pic>
        <p:nvPicPr>
          <p:cNvPr id="49157" name="Picture 5" descr="54254266-yellow-fungi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286000"/>
            <a:ext cx="3810000" cy="284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8" descr="yeast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0"/>
            <a:ext cx="3581400" cy="29194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90600" y="5334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YEAST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334000" y="5334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MUSHROOMS</a:t>
            </a:r>
          </a:p>
        </p:txBody>
      </p:sp>
    </p:spTree>
    <p:extLst>
      <p:ext uri="{BB962C8B-B14F-4D97-AF65-F5344CB8AC3E}">
        <p14:creationId xmlns:p14="http://schemas.microsoft.com/office/powerpoint/2010/main" val="12601506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PLANTAE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DOMAIN = Eukarya</a:t>
            </a:r>
          </a:p>
          <a:p>
            <a:r>
              <a:rPr lang="en-US" altLang="en-US" sz="2800"/>
              <a:t>Eukaryote or Prokaryote?</a:t>
            </a:r>
          </a:p>
          <a:p>
            <a:endParaRPr lang="en-US" altLang="en-US" sz="2800"/>
          </a:p>
        </p:txBody>
      </p:sp>
      <p:pic>
        <p:nvPicPr>
          <p:cNvPr id="4101" name="Picture 5" descr="plant4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24000"/>
            <a:ext cx="3433763" cy="3124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12" descr="plantcel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124200"/>
            <a:ext cx="419100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55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PLANTAE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971800" cy="4495800"/>
          </a:xfrm>
        </p:spPr>
        <p:txBody>
          <a:bodyPr/>
          <a:lstStyle/>
          <a:p>
            <a:r>
              <a:rPr lang="en-US" altLang="en-US" sz="2800" dirty="0"/>
              <a:t>Cell Structures</a:t>
            </a:r>
          </a:p>
          <a:p>
            <a:pPr lvl="1"/>
            <a:r>
              <a:rPr lang="en-US" altLang="en-US" sz="2400" dirty="0"/>
              <a:t>Cell walls made of?</a:t>
            </a:r>
          </a:p>
          <a:p>
            <a:pPr lvl="1"/>
            <a:r>
              <a:rPr lang="en-US" altLang="en-US" sz="2400" dirty="0" smtClean="0"/>
              <a:t>__________ </a:t>
            </a:r>
            <a:r>
              <a:rPr lang="en-US" altLang="en-US" sz="2400" dirty="0"/>
              <a:t>Performs Photosynthesis</a:t>
            </a:r>
          </a:p>
          <a:p>
            <a:endParaRPr lang="en-US" altLang="en-US" sz="2800" dirty="0"/>
          </a:p>
        </p:txBody>
      </p:sp>
      <p:pic>
        <p:nvPicPr>
          <p:cNvPr id="59397" name="Picture 5" descr="plant_ce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38288"/>
            <a:ext cx="44958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30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PLANTAE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58200" cy="4495800"/>
          </a:xfrm>
        </p:spPr>
        <p:txBody>
          <a:bodyPr/>
          <a:lstStyle/>
          <a:p>
            <a:r>
              <a:rPr lang="en-US" altLang="en-US" sz="2800"/>
              <a:t>Number of Cells: Multicellular, Unicellular, or Both?</a:t>
            </a:r>
          </a:p>
          <a:p>
            <a:endParaRPr lang="en-US" altLang="en-US" sz="2800"/>
          </a:p>
        </p:txBody>
      </p:sp>
      <p:pic>
        <p:nvPicPr>
          <p:cNvPr id="60421" name="Picture 5" descr="elodia_cells_00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286000"/>
            <a:ext cx="5638800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76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PLANTAE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Mode of Nutrition: Autotroph, Heterotroph or Both? </a:t>
            </a:r>
          </a:p>
        </p:txBody>
      </p:sp>
      <p:pic>
        <p:nvPicPr>
          <p:cNvPr id="61445" name="Picture 5" descr="dioneaindex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143000"/>
            <a:ext cx="2379663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8" name="Picture 8" descr="Pitcher%20Plant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505200"/>
            <a:ext cx="32004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1" name="Picture 11" descr="Dictionary of Plants &amp; 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D. Uses the same language (Latin) for all names</a:t>
            </a:r>
          </a:p>
          <a:p>
            <a:pPr marL="0" indent="0">
              <a:buNone/>
            </a:pPr>
            <a:r>
              <a:rPr lang="en-US" dirty="0" smtClean="0"/>
              <a:t>E. Prevents duplicated names because all names must be approved by International Naming Congresses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2919412" cy="253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6207" y="326313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Australian Possum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674" y="6292334"/>
            <a:ext cx="18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American Possum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32470"/>
            <a:ext cx="3105457" cy="23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Examples:</a:t>
            </a:r>
          </a:p>
        </p:txBody>
      </p:sp>
      <p:pic>
        <p:nvPicPr>
          <p:cNvPr id="62469" name="Picture 5" descr="mosses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514600"/>
            <a:ext cx="3048000" cy="22955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2" name="Picture 8" descr="define-ferns-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752600"/>
            <a:ext cx="2438400" cy="360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75" name="Picture 11" descr="yellowdais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743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457200" y="51054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Mosses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4114800" y="54102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/>
              <a:t>Ferns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6781800" y="56388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Flowering Plants</a:t>
            </a:r>
          </a:p>
        </p:txBody>
      </p:sp>
    </p:spTree>
    <p:extLst>
      <p:ext uri="{BB962C8B-B14F-4D97-AF65-F5344CB8AC3E}">
        <p14:creationId xmlns:p14="http://schemas.microsoft.com/office/powerpoint/2010/main" val="20652406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ANIMALIA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DOMAIN = Eukarya</a:t>
            </a:r>
          </a:p>
          <a:p>
            <a:r>
              <a:rPr lang="en-US" altLang="en-US" sz="2800"/>
              <a:t>Prokaryote or Eukaryote? </a:t>
            </a:r>
          </a:p>
        </p:txBody>
      </p:sp>
      <p:pic>
        <p:nvPicPr>
          <p:cNvPr id="3077" name="Picture 5" descr="Animal-Cell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733800" cy="3706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 descr="sea-animals_426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352800"/>
            <a:ext cx="3257550" cy="2171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285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ANIMALIA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495800"/>
          </a:xfrm>
        </p:spPr>
        <p:txBody>
          <a:bodyPr/>
          <a:lstStyle/>
          <a:p>
            <a:r>
              <a:rPr lang="en-US" altLang="en-US" sz="3600"/>
              <a:t>Cell Structures: </a:t>
            </a:r>
          </a:p>
          <a:p>
            <a:pPr lvl="1"/>
            <a:r>
              <a:rPr lang="en-US" altLang="en-US" sz="3200"/>
              <a:t>Cell walls?</a:t>
            </a:r>
          </a:p>
          <a:p>
            <a:pPr lvl="1"/>
            <a:r>
              <a:rPr lang="en-US" altLang="en-US" sz="3200"/>
              <a:t>Chloroplasts?</a:t>
            </a:r>
          </a:p>
        </p:txBody>
      </p:sp>
      <p:pic>
        <p:nvPicPr>
          <p:cNvPr id="63493" name="Picture 5" descr="animalcel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752600"/>
            <a:ext cx="4876800" cy="417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728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ANIMALIA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Number of Cells: Unicellular or Multicellular?</a:t>
            </a:r>
          </a:p>
        </p:txBody>
      </p:sp>
      <p:pic>
        <p:nvPicPr>
          <p:cNvPr id="50181" name="Picture 5" descr="351Blabeled_copy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447800"/>
            <a:ext cx="39243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4" name="Picture 8" descr="image00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0"/>
            <a:ext cx="4419600" cy="267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637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ANIMALIA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Mode of Nutrition: Autotroph or Heterotroph?</a:t>
            </a:r>
          </a:p>
        </p:txBody>
      </p:sp>
      <p:pic>
        <p:nvPicPr>
          <p:cNvPr id="39941" name="Picture 5" descr="2481-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1524000"/>
            <a:ext cx="37592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8" descr="jaguar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4648200" cy="3111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ANIMALIA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Examples: </a:t>
            </a:r>
          </a:p>
          <a:p>
            <a:endParaRPr lang="en-US" altLang="en-US" sz="2800"/>
          </a:p>
        </p:txBody>
      </p:sp>
      <p:pic>
        <p:nvPicPr>
          <p:cNvPr id="12293" name="Picture 5" descr="TubeSpongesSpikyPuce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381000"/>
            <a:ext cx="2095500" cy="2438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8" descr="worm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4463" y="3581400"/>
            <a:ext cx="2649537" cy="1960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9" name="Picture 11" descr="inse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exotic-fis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koala_baby_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20812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57200" y="54102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Mammals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3810000" y="594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Fishes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6629400" y="5791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Worms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6934200" y="29718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Sponges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3528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/>
              <a:t>Insects</a:t>
            </a:r>
          </a:p>
        </p:txBody>
      </p:sp>
    </p:spTree>
    <p:extLst>
      <p:ext uri="{BB962C8B-B14F-4D97-AF65-F5344CB8AC3E}">
        <p14:creationId xmlns:p14="http://schemas.microsoft.com/office/powerpoint/2010/main" val="1806971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Image result for kingdoms compariso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7018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24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VIRUSES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algn="ctr"/>
            <a:r>
              <a:rPr lang="en-US" altLang="en-US" sz="4000" b="1"/>
              <a:t>WHERE ARE THEY CLASSIFIED?!?</a:t>
            </a:r>
          </a:p>
        </p:txBody>
      </p:sp>
      <p:pic>
        <p:nvPicPr>
          <p:cNvPr id="79877" name="Picture 5" descr="virus">
            <a:hlinkClick r:id="rId2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895600"/>
            <a:ext cx="2255838" cy="3124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880" name="Picture 8" descr="diagram_virus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971800"/>
            <a:ext cx="3505200" cy="3300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 rot="-24665989">
            <a:off x="-220662" y="3954462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/>
              <a:t>Bacteriophage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 rot="-3233752">
            <a:off x="3879057" y="4274343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/>
              <a:t>Flu Virus</a:t>
            </a:r>
          </a:p>
        </p:txBody>
      </p:sp>
    </p:spTree>
    <p:extLst>
      <p:ext uri="{BB962C8B-B14F-4D97-AF65-F5344CB8AC3E}">
        <p14:creationId xmlns:p14="http://schemas.microsoft.com/office/powerpoint/2010/main" val="19788454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VIRUSES</a:t>
            </a:r>
          </a:p>
        </p:txBody>
      </p:sp>
      <p:pic>
        <p:nvPicPr>
          <p:cNvPr id="80900" name="Picture 4" descr="virus">
            <a:hlinkClick r:id="rId2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828800"/>
            <a:ext cx="330200" cy="457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80977" name="Group 8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05553888"/>
              </p:ext>
            </p:extLst>
          </p:nvPr>
        </p:nvGraphicFramePr>
        <p:xfrm>
          <a:off x="0" y="1143000"/>
          <a:ext cx="9369425" cy="4984116"/>
        </p:xfrm>
        <a:graphic>
          <a:graphicData uri="http://schemas.openxmlformats.org/drawingml/2006/table">
            <a:tbl>
              <a:tblPr/>
              <a:tblGrid>
                <a:gridCol w="3959225"/>
                <a:gridCol w="2811463"/>
                <a:gridCol w="2598737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or RNA, core, capsid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membrane,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Reproduction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Only in host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division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Genetic Code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or 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Growth/Development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Yes, multicellular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Obtain/Use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Response to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Change over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52400"/>
            <a:ext cx="8229600" cy="1143000"/>
          </a:xfrm>
        </p:spPr>
        <p:txBody>
          <a:bodyPr/>
          <a:lstStyle/>
          <a:p>
            <a:r>
              <a:rPr lang="en-US" altLang="en-US" dirty="0"/>
              <a:t>Viruses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9144000" cy="19812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REPRODUCTION: 2 Pathways </a:t>
            </a:r>
          </a:p>
          <a:p>
            <a:pPr lvl="1"/>
            <a:r>
              <a:rPr lang="en-US" altLang="en-US" sz="2400" dirty="0"/>
              <a:t>Lytic and Lysogenic</a:t>
            </a:r>
          </a:p>
          <a:p>
            <a:r>
              <a:rPr lang="en-US" altLang="en-US" sz="2800" dirty="0" smtClean="0">
                <a:hlinkClick r:id="rId2"/>
              </a:rPr>
              <a:t>Khan academy video</a:t>
            </a:r>
            <a:endParaRPr lang="en-US" altLang="en-US" sz="2800" dirty="0" smtClean="0"/>
          </a:p>
          <a:p>
            <a:r>
              <a:rPr lang="en-US" altLang="en-US" sz="2800" dirty="0" smtClean="0">
                <a:hlinkClick r:id="rId3"/>
              </a:rPr>
              <a:t>Amoeba Sisters (virus)</a:t>
            </a:r>
            <a:endParaRPr lang="en-US" altLang="en-US" sz="2800" dirty="0"/>
          </a:p>
        </p:txBody>
      </p:sp>
      <p:pic>
        <p:nvPicPr>
          <p:cNvPr id="88069" name="Picture 5" descr="T012837A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0973"/>
            <a:ext cx="9002258" cy="40770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Binomial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A. The modern system of naming, binomial nomenclature, uses a two word name (Genus and Species)</a:t>
            </a:r>
          </a:p>
          <a:p>
            <a:pPr marL="0" indent="0">
              <a:buNone/>
            </a:pPr>
            <a:r>
              <a:rPr lang="en-US" dirty="0" smtClean="0"/>
              <a:t>B. Scientific names should be italicized in print or underlined when writing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52209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7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40363"/>
          </a:xfrm>
        </p:spPr>
        <p:txBody>
          <a:bodyPr/>
          <a:lstStyle/>
          <a:p>
            <a:r>
              <a:rPr lang="en-US" dirty="0" smtClean="0"/>
              <a:t>C. Always capitalize the genus name, but write the species in lower case (ex: Homo sapiens)</a:t>
            </a:r>
          </a:p>
          <a:p>
            <a:r>
              <a:rPr lang="en-US" dirty="0" smtClean="0"/>
              <a:t>D. The genus name may be abbreviated, but not the species (ex: H. sapiens)</a:t>
            </a:r>
          </a:p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875"/>
            <a:ext cx="3810000" cy="55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4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Taxonomic 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Kingdom</a:t>
            </a:r>
          </a:p>
          <a:p>
            <a:r>
              <a:rPr lang="en-US" dirty="0" smtClean="0"/>
              <a:t>Phylum 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Order</a:t>
            </a:r>
          </a:p>
          <a:p>
            <a:r>
              <a:rPr lang="en-US" dirty="0" smtClean="0"/>
              <a:t>Family</a:t>
            </a:r>
          </a:p>
          <a:p>
            <a:r>
              <a:rPr lang="en-US" dirty="0" smtClean="0"/>
              <a:t>Genus</a:t>
            </a:r>
          </a:p>
          <a:p>
            <a:r>
              <a:rPr lang="en-US" dirty="0" smtClean="0"/>
              <a:t>Species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57245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Cladograms</a:t>
            </a:r>
            <a:r>
              <a:rPr lang="en-US" dirty="0" smtClean="0"/>
              <a:t> show how organisms are related based on shared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600200"/>
            <a:ext cx="6019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077200" cy="471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191000"/>
            <a:ext cx="3429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______ Wings</a:t>
            </a:r>
          </a:p>
          <a:p>
            <a:r>
              <a:rPr lang="en-US" dirty="0" smtClean="0"/>
              <a:t>2. ______ 6 Legs</a:t>
            </a:r>
          </a:p>
          <a:p>
            <a:r>
              <a:rPr lang="en-US" dirty="0" smtClean="0"/>
              <a:t>3. ______ Segmented Body</a:t>
            </a:r>
          </a:p>
          <a:p>
            <a:r>
              <a:rPr lang="en-US" dirty="0" smtClean="0"/>
              <a:t>4. ______ Double set of wings</a:t>
            </a:r>
          </a:p>
          <a:p>
            <a:r>
              <a:rPr lang="en-US" dirty="0" smtClean="0"/>
              <a:t>5. ______ Jumping Legs</a:t>
            </a:r>
          </a:p>
          <a:p>
            <a:r>
              <a:rPr lang="en-US" dirty="0" smtClean="0"/>
              <a:t>6. ______ Crushing mouthparts</a:t>
            </a:r>
          </a:p>
          <a:p>
            <a:r>
              <a:rPr lang="en-US" dirty="0" smtClean="0"/>
              <a:t>7. ______ Legs</a:t>
            </a:r>
          </a:p>
          <a:p>
            <a:r>
              <a:rPr lang="en-US" dirty="0" smtClean="0"/>
              <a:t>8. ______ Curly Antennae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Dichotomous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A tool used to identify organisms</a:t>
            </a:r>
          </a:p>
          <a:p>
            <a:pPr marL="0" indent="0">
              <a:buNone/>
            </a:pPr>
            <a:r>
              <a:rPr lang="en-US" dirty="0" smtClean="0"/>
              <a:t>B. A series of pared statements that describe physical characteristics of different organisms.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Classify: the following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8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665</Words>
  <Application>Microsoft Office PowerPoint</Application>
  <PresentationFormat>On-screen Show (4:3)</PresentationFormat>
  <Paragraphs>173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Key questions</vt:lpstr>
      <vt:lpstr>I. Taxonomy: the study of classifying organisms</vt:lpstr>
      <vt:lpstr>II. Reasons to Classify:</vt:lpstr>
      <vt:lpstr>PowerPoint Presentation</vt:lpstr>
      <vt:lpstr>IV. Binomial Nomenclature</vt:lpstr>
      <vt:lpstr>PowerPoint Presentation</vt:lpstr>
      <vt:lpstr>V. Taxonomic  Categories</vt:lpstr>
      <vt:lpstr>Cladograms show how organisms are related based on shared characteristics</vt:lpstr>
      <vt:lpstr>VII. Dichotomous 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EUBACTERIA</vt:lpstr>
      <vt:lpstr>EUBACTERIA</vt:lpstr>
      <vt:lpstr>EUBACTERIA</vt:lpstr>
      <vt:lpstr>EUBACTERIA </vt:lpstr>
      <vt:lpstr>EUBACTERIA</vt:lpstr>
      <vt:lpstr>ARCHAEBACTERIA</vt:lpstr>
      <vt:lpstr>ARCHAEBACTERIA</vt:lpstr>
      <vt:lpstr>ARCHAEBACTERIA</vt:lpstr>
      <vt:lpstr>ARCHAEBACTERIA</vt:lpstr>
      <vt:lpstr>ARCHAEBACTERIA</vt:lpstr>
      <vt:lpstr>PROTISTA</vt:lpstr>
      <vt:lpstr>PROTISTA</vt:lpstr>
      <vt:lpstr>PROTISTA</vt:lpstr>
      <vt:lpstr>PROTISTA</vt:lpstr>
      <vt:lpstr>PROTISTA</vt:lpstr>
      <vt:lpstr>FUNGI</vt:lpstr>
      <vt:lpstr>FUNGI</vt:lpstr>
      <vt:lpstr>FUNGI </vt:lpstr>
      <vt:lpstr>FUNGI</vt:lpstr>
      <vt:lpstr>FUNGI</vt:lpstr>
      <vt:lpstr>PLANTAE</vt:lpstr>
      <vt:lpstr>PLANTAE</vt:lpstr>
      <vt:lpstr>PLANTAE</vt:lpstr>
      <vt:lpstr>PLANTAE</vt:lpstr>
      <vt:lpstr>Examples</vt:lpstr>
      <vt:lpstr>ANIMALIA</vt:lpstr>
      <vt:lpstr>ANIMALIA</vt:lpstr>
      <vt:lpstr>ANIMALIA</vt:lpstr>
      <vt:lpstr>ANIMALIA</vt:lpstr>
      <vt:lpstr>ANIMALIA</vt:lpstr>
      <vt:lpstr>PowerPoint Presentation</vt:lpstr>
      <vt:lpstr>VIRUSES</vt:lpstr>
      <vt:lpstr>VIRUSES</vt:lpstr>
      <vt:lpstr>Viruses</vt:lpstr>
    </vt:vector>
  </TitlesOfParts>
  <Company>Barrow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Taxonomy</dc:title>
  <dc:creator>Brooke Allen</dc:creator>
  <cp:lastModifiedBy>Cameron O'Reilly</cp:lastModifiedBy>
  <cp:revision>20</cp:revision>
  <dcterms:created xsi:type="dcterms:W3CDTF">2012-08-17T15:03:09Z</dcterms:created>
  <dcterms:modified xsi:type="dcterms:W3CDTF">2018-04-29T22:30:23Z</dcterms:modified>
</cp:coreProperties>
</file>