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3" r:id="rId5"/>
    <p:sldId id="274" r:id="rId6"/>
    <p:sldId id="265" r:id="rId7"/>
    <p:sldId id="276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45" autoAdjust="0"/>
  </p:normalViewPr>
  <p:slideViewPr>
    <p:cSldViewPr>
      <p:cViewPr>
        <p:scale>
          <a:sx n="59" d="100"/>
          <a:sy n="59" d="100"/>
        </p:scale>
        <p:origin x="-8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DD20-FDDD-4103-8E2C-3F7A977E9712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2A61-757D-44ED-AE81-E0F6A474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DD20-FDDD-4103-8E2C-3F7A977E9712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2A61-757D-44ED-AE81-E0F6A474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DD20-FDDD-4103-8E2C-3F7A977E9712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2A61-757D-44ED-AE81-E0F6A474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DD20-FDDD-4103-8E2C-3F7A977E9712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2A61-757D-44ED-AE81-E0F6A474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DD20-FDDD-4103-8E2C-3F7A977E9712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2A61-757D-44ED-AE81-E0F6A474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DD20-FDDD-4103-8E2C-3F7A977E9712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2A61-757D-44ED-AE81-E0F6A474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DD20-FDDD-4103-8E2C-3F7A977E9712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2A61-757D-44ED-AE81-E0F6A474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DD20-FDDD-4103-8E2C-3F7A977E9712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2A61-757D-44ED-AE81-E0F6A474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DD20-FDDD-4103-8E2C-3F7A977E9712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2A61-757D-44ED-AE81-E0F6A474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DD20-FDDD-4103-8E2C-3F7A977E9712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2A61-757D-44ED-AE81-E0F6A474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EDD20-FDDD-4103-8E2C-3F7A977E9712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2A61-757D-44ED-AE81-E0F6A474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EDD20-FDDD-4103-8E2C-3F7A977E9712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32A61-757D-44ED-AE81-E0F6A4741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0jFGNQScRN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5638800" cy="2438399"/>
          </a:xfrm>
        </p:spPr>
        <p:txBody>
          <a:bodyPr>
            <a:normAutofit/>
          </a:bodyPr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pic>
        <p:nvPicPr>
          <p:cNvPr id="25602" name="Picture 2" descr="https://encrypted-tbn3.gstatic.com/images?q=tbn:ANd9GcTdN2TIJi8Px_fh6lZvG2KZFaRg7-4Jm2kwsyQO5bYuvqbFbCr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1000"/>
            <a:ext cx="2381250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members of a lineage may die off or simply fail to reproduce.  The fossil record show many lineages that have arisen, radiated but failed to survive.</a:t>
            </a:r>
            <a:endParaRPr lang="en-US" dirty="0"/>
          </a:p>
        </p:txBody>
      </p:sp>
      <p:pic>
        <p:nvPicPr>
          <p:cNvPr id="12290" name="Picture 2" descr="http://thenewdirectionoftime.files.wordpress.com/2012/05/tasmainian-tig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00400"/>
            <a:ext cx="487156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 took an interest in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can breed animals for specific characteristics. Darwin called this process Artificial Selection</a:t>
            </a:r>
          </a:p>
          <a:p>
            <a:r>
              <a:rPr lang="en-US" dirty="0" smtClean="0">
                <a:hlinkClick r:id="rId2"/>
              </a:rPr>
              <a:t>foxes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0"/>
            <a:ext cx="3981450" cy="316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55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pool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6600"/>
                </a:solidFill>
                <a:latin typeface="Comic Sans MS" pitchFamily="66" charset="0"/>
              </a:rPr>
              <a:t>Gene Pool</a:t>
            </a:r>
          </a:p>
          <a:p>
            <a:pPr lvl="1">
              <a:buFontTx/>
              <a:buChar char="•"/>
            </a:pPr>
            <a:r>
              <a:rPr lang="en-US" altLang="en-US" sz="3200" b="1" dirty="0">
                <a:latin typeface="Comic Sans MS" pitchFamily="66" charset="0"/>
              </a:rPr>
              <a:t>Combined genetic information of a particular population.</a:t>
            </a:r>
          </a:p>
          <a:p>
            <a:pPr lvl="1">
              <a:buFontTx/>
              <a:buChar char="•"/>
            </a:pPr>
            <a:r>
              <a:rPr lang="en-US" altLang="en-US" sz="3200" b="1" dirty="0">
                <a:latin typeface="Comic Sans MS" pitchFamily="66" charset="0"/>
              </a:rPr>
              <a:t>All the genes present </a:t>
            </a:r>
            <a:r>
              <a:rPr lang="en-US" altLang="en-US" sz="3200" b="1" dirty="0" smtClean="0">
                <a:latin typeface="Comic Sans MS" pitchFamily="66" charset="0"/>
              </a:rPr>
              <a:t>within </a:t>
            </a:r>
            <a:r>
              <a:rPr lang="en-US" altLang="en-US" sz="3200" b="1" dirty="0">
                <a:latin typeface="Comic Sans MS" pitchFamily="66" charset="0"/>
              </a:rPr>
              <a:t>a </a:t>
            </a:r>
            <a:r>
              <a:rPr lang="en-US" altLang="en-US" sz="3200" b="1" dirty="0" smtClean="0">
                <a:latin typeface="Comic Sans MS" pitchFamily="66" charset="0"/>
              </a:rPr>
              <a:t>population can </a:t>
            </a:r>
            <a:r>
              <a:rPr lang="en-US" altLang="en-US" sz="3200" b="1" dirty="0">
                <a:latin typeface="Comic Sans MS" pitchFamily="66" charset="0"/>
              </a:rPr>
              <a:t>change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5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4008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link between microevolution and macroevolution is </a:t>
            </a:r>
            <a:r>
              <a:rPr lang="en-US" u="sng" dirty="0" smtClean="0"/>
              <a:t>speciation</a:t>
            </a:r>
            <a:r>
              <a:rPr lang="en-US" dirty="0" smtClean="0"/>
              <a:t>. It  </a:t>
            </a:r>
            <a:r>
              <a:rPr lang="en-US" altLang="en-US" dirty="0"/>
              <a:t>is the evolution of a new species </a:t>
            </a:r>
          </a:p>
          <a:p>
            <a:pPr lvl="1"/>
            <a:r>
              <a:rPr lang="en-US" altLang="en-US" dirty="0"/>
              <a:t>occurs when interbreeding happens, or when the production of fertile offspring is prevented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/>
              <a:t>natural barriers form and cause the breakup of populations to form smaller populations</a:t>
            </a:r>
          </a:p>
          <a:p>
            <a:pPr lvl="1"/>
            <a:r>
              <a:rPr lang="en-US" altLang="en-US" dirty="0"/>
              <a:t>Examples: Volcanoes, sea-level changes, and earthquakes</a:t>
            </a:r>
          </a:p>
          <a:p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i="1" dirty="0" smtClean="0"/>
              <a:t>species</a:t>
            </a:r>
            <a:r>
              <a:rPr lang="en-US" dirty="0" smtClean="0"/>
              <a:t> is a group of organisms that can mate to produce fertile offspring.</a:t>
            </a:r>
            <a:endParaRPr lang="en-US" dirty="0"/>
          </a:p>
        </p:txBody>
      </p:sp>
      <p:pic>
        <p:nvPicPr>
          <p:cNvPr id="30722" name="Picture 2" descr="http://media-cache-ak0.pinimg.com/736x/a0/0a/15/a00a153c4dfd35de20187393f03c6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916" y="1676400"/>
            <a:ext cx="2490537" cy="3434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animals can mate but can not produce </a:t>
            </a:r>
            <a:r>
              <a:rPr lang="en-US" b="1" u="sng" dirty="0" smtClean="0"/>
              <a:t>viable offspring</a:t>
            </a:r>
            <a:r>
              <a:rPr lang="en-US" dirty="0" smtClean="0"/>
              <a:t>: the offspring can not reproduce and produce offspring.</a:t>
            </a:r>
            <a:endParaRPr lang="en-US" dirty="0"/>
          </a:p>
        </p:txBody>
      </p:sp>
      <p:pic>
        <p:nvPicPr>
          <p:cNvPr id="31746" name="Picture 2" descr="http://www.list-of-animals.com/admin/upload/wallpapers/Zorse-w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2933700" cy="2200275"/>
          </a:xfrm>
          <a:prstGeom prst="rect">
            <a:avLst/>
          </a:prstGeom>
          <a:noFill/>
        </p:spPr>
      </p:pic>
      <p:pic>
        <p:nvPicPr>
          <p:cNvPr id="31748" name="Picture 4" descr="http://images.fanpop.com/images/image_uploads/Hercules-The-Liger-urban-legends-236519_576_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95800"/>
            <a:ext cx="3200400" cy="2139157"/>
          </a:xfrm>
          <a:prstGeom prst="rect">
            <a:avLst/>
          </a:prstGeom>
          <a:noFill/>
        </p:spPr>
      </p:pic>
      <p:pic>
        <p:nvPicPr>
          <p:cNvPr id="31750" name="Picture 6" descr="http://freefromhellblog.com.s144903.gridserver.com/wp-content/uploads/2011/07/mule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6925" y="3124200"/>
            <a:ext cx="3267075" cy="1834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Species living in similar environments evolve similar adaptations</a:t>
            </a:r>
            <a:endParaRPr lang="en-US" dirty="0"/>
          </a:p>
        </p:txBody>
      </p:sp>
      <p:pic>
        <p:nvPicPr>
          <p:cNvPr id="15362" name="Picture 2" descr="http://animalwise.files.wordpress.com/2011/09/convergent-evolution-marine-all-about-reptiles-co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8178543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 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2400" b="1" dirty="0">
                <a:latin typeface="Comic Sans MS" pitchFamily="66" charset="0"/>
              </a:rPr>
              <a:t>Divergent evolution is the process of </a:t>
            </a:r>
            <a:r>
              <a:rPr lang="en-US" altLang="en-US" sz="2400" b="1" dirty="0">
                <a:solidFill>
                  <a:srgbClr val="FF0000"/>
                </a:solidFill>
                <a:latin typeface="Comic Sans MS" pitchFamily="66" charset="0"/>
              </a:rPr>
              <a:t>two or more related species becoming more and more dissimilar</a:t>
            </a:r>
            <a:r>
              <a:rPr lang="en-US" alt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. Will eventually be unable to interbreed. </a:t>
            </a:r>
            <a:endParaRPr lang="en-US" altLang="en-US" sz="2400" b="1" dirty="0" smtClean="0">
              <a:latin typeface="Comic Sans MS" pitchFamily="66" charset="0"/>
            </a:endParaRPr>
          </a:p>
          <a:p>
            <a:pPr lvl="1">
              <a:buFontTx/>
              <a:buChar char="•"/>
            </a:pPr>
            <a:r>
              <a:rPr lang="en-US" altLang="en-US" sz="2400" b="1" dirty="0" err="1" smtClean="0">
                <a:latin typeface="Comic Sans MS" pitchFamily="66" charset="0"/>
              </a:rPr>
              <a:t>Ex:The</a:t>
            </a:r>
            <a:r>
              <a:rPr lang="en-US" altLang="en-US" sz="2400" b="1" dirty="0" smtClean="0">
                <a:latin typeface="Comic Sans MS" pitchFamily="66" charset="0"/>
              </a:rPr>
              <a:t> red fox and the kit fox provide and example of two species that have undergone divergent evolution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14" y="4211053"/>
            <a:ext cx="175202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991853" cy="208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706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Coevoluiton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Organisms affect one another’s evolution</a:t>
            </a:r>
            <a:endParaRPr lang="en-US" dirty="0"/>
          </a:p>
        </p:txBody>
      </p:sp>
      <p:pic>
        <p:nvPicPr>
          <p:cNvPr id="14340" name="Picture 4" descr="http://cdn.zmescience.com/wp-content/uploads/2013/11/ants-aca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1720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time, species may split into two or more lines of descendants, or lineages. As the splitting repeats, one species can give rise to another species.</a:t>
            </a:r>
            <a:endParaRPr lang="en-US" dirty="0"/>
          </a:p>
        </p:txBody>
      </p:sp>
      <p:pic>
        <p:nvPicPr>
          <p:cNvPr id="13314" name="Picture 2" descr="http://coxclasses.com/biology/bioch19/fig19_11adaptiveradi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05200"/>
            <a:ext cx="5071178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5755</TotalTime>
  <Words>259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Speciation</vt:lpstr>
      <vt:lpstr>Darwin took an interest in breeding</vt:lpstr>
      <vt:lpstr>Gene pool</vt:lpstr>
      <vt:lpstr>Speciation</vt:lpstr>
      <vt:lpstr>Hybrids</vt:lpstr>
      <vt:lpstr>Convergent evolution</vt:lpstr>
      <vt:lpstr>Divergent Evolution </vt:lpstr>
      <vt:lpstr>Coevoluiton</vt:lpstr>
      <vt:lpstr>Adaptive radiation</vt:lpstr>
      <vt:lpstr>Extinction</vt:lpstr>
    </vt:vector>
  </TitlesOfParts>
  <Company>Barrow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Laura.moreland</dc:creator>
  <cp:lastModifiedBy>Cameron O'Reilly</cp:lastModifiedBy>
  <cp:revision>18</cp:revision>
  <dcterms:created xsi:type="dcterms:W3CDTF">2014-10-30T17:29:36Z</dcterms:created>
  <dcterms:modified xsi:type="dcterms:W3CDTF">2018-04-23T13:30:24Z</dcterms:modified>
</cp:coreProperties>
</file>