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7"/>
  </p:notesMasterIdLst>
  <p:sldIdLst>
    <p:sldId id="30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1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image" Target="../media/image5.png"/><Relationship Id="rId2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EADC0-5EA2-49C2-AA43-AF5487F4269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A277C0-A686-47E1-8C3D-02E29FA77922}">
      <dgm:prSet phldrT="[Text]" custT="1"/>
      <dgm:spPr/>
      <dgm:t>
        <a:bodyPr/>
        <a:lstStyle/>
        <a:p>
          <a:r>
            <a:rPr lang="en-US" sz="2500" b="1" dirty="0" smtClean="0"/>
            <a:t>Genetic Material</a:t>
          </a:r>
          <a:endParaRPr lang="en-US" sz="2500" b="1" dirty="0"/>
        </a:p>
      </dgm:t>
    </dgm:pt>
    <dgm:pt modelId="{C898D091-B394-45CF-B8BD-6A48A1FF5361}" type="parTrans" cxnId="{8A764B73-BF3B-4570-9449-1907CB71BA93}">
      <dgm:prSet/>
      <dgm:spPr/>
      <dgm:t>
        <a:bodyPr/>
        <a:lstStyle/>
        <a:p>
          <a:endParaRPr lang="en-US"/>
        </a:p>
      </dgm:t>
    </dgm:pt>
    <dgm:pt modelId="{D7FAD27F-40FE-4080-9564-807D61EF67F2}" type="sibTrans" cxnId="{8A764B73-BF3B-4570-9449-1907CB71BA93}">
      <dgm:prSet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762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689365C-8C58-4623-B51A-613C695EDAC7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1"/>
              </a:solidFill>
              <a:latin typeface="+mn-lt"/>
            </a:rPr>
            <a:t>Interphase</a:t>
          </a:r>
          <a:endParaRPr lang="en-US" sz="2500" b="1" dirty="0">
            <a:solidFill>
              <a:schemeClr val="tx1"/>
            </a:solidFill>
            <a:latin typeface="+mn-lt"/>
          </a:endParaRPr>
        </a:p>
      </dgm:t>
    </dgm:pt>
    <dgm:pt modelId="{8407B76B-C9F0-41C4-BB76-31479BA92FDD}" type="parTrans" cxnId="{B2EA27BB-225C-47ED-9245-90AD3965A8EC}">
      <dgm:prSet/>
      <dgm:spPr/>
      <dgm:t>
        <a:bodyPr/>
        <a:lstStyle/>
        <a:p>
          <a:endParaRPr lang="en-US"/>
        </a:p>
      </dgm:t>
    </dgm:pt>
    <dgm:pt modelId="{D327EC46-12BB-4C72-8125-512AFE88B6CB}" type="sibTrans" cxnId="{B2EA27BB-225C-47ED-9245-90AD3965A8EC}">
      <dgm:prSet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762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0751609F-26C6-4160-9478-87E868D53FF4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1"/>
              </a:solidFill>
              <a:latin typeface="+mn-lt"/>
            </a:rPr>
            <a:t>Mitosis and C</a:t>
          </a:r>
          <a:r>
            <a:rPr lang="en-CA" sz="2500" b="1" dirty="0" smtClean="0">
              <a:solidFill>
                <a:schemeClr val="tx1"/>
              </a:solidFill>
              <a:latin typeface="+mn-lt"/>
            </a:rPr>
            <a:t>ytokinesis</a:t>
          </a:r>
          <a:endParaRPr lang="en-US" sz="2500" b="1" dirty="0">
            <a:solidFill>
              <a:schemeClr val="tx1"/>
            </a:solidFill>
            <a:latin typeface="+mn-lt"/>
          </a:endParaRPr>
        </a:p>
      </dgm:t>
    </dgm:pt>
    <dgm:pt modelId="{E4BD4196-5F79-4C17-A07B-982A21678786}" type="parTrans" cxnId="{78B443D7-F5F7-4DE5-A084-3AFE62B03223}">
      <dgm:prSet/>
      <dgm:spPr/>
      <dgm:t>
        <a:bodyPr/>
        <a:lstStyle/>
        <a:p>
          <a:endParaRPr lang="en-US"/>
        </a:p>
      </dgm:t>
    </dgm:pt>
    <dgm:pt modelId="{C23F2E2B-D75F-4361-833B-8EB61C7591C7}" type="sibTrans" cxnId="{78B443D7-F5F7-4DE5-A084-3AFE62B03223}">
      <dgm:prSet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762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17058AF-39DA-462F-B909-62D79F9FF807}">
      <dgm:prSet/>
      <dgm:spPr/>
      <dgm:t>
        <a:bodyPr/>
        <a:lstStyle/>
        <a:p>
          <a:endParaRPr lang="en-US" dirty="0"/>
        </a:p>
      </dgm:t>
    </dgm:pt>
    <dgm:pt modelId="{FB3D0123-1D33-4291-A6B1-68E35C391EDC}" type="sibTrans" cxnId="{703C9C92-3F8B-4B10-950E-FAA30715BE81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127000" dist="88900" dir="18900000">
            <a:prstClr val="black">
              <a:alpha val="54000"/>
            </a:prstClr>
          </a:innerShdw>
        </a:effectLst>
        <a:scene3d>
          <a:camera prst="orthographicFront"/>
          <a:lightRig rig="soft" dir="t"/>
        </a:scene3d>
        <a:sp3d>
          <a:bevelT w="152400" h="101600"/>
        </a:sp3d>
      </dgm:spPr>
      <dgm:t>
        <a:bodyPr/>
        <a:lstStyle/>
        <a:p>
          <a:endParaRPr lang="en-US"/>
        </a:p>
      </dgm:t>
    </dgm:pt>
    <dgm:pt modelId="{824A274B-5C8A-440D-A019-39097B8984DE}" type="parTrans" cxnId="{703C9C92-3F8B-4B10-950E-FAA30715BE81}">
      <dgm:prSet/>
      <dgm:spPr/>
      <dgm:t>
        <a:bodyPr/>
        <a:lstStyle/>
        <a:p>
          <a:endParaRPr lang="en-US"/>
        </a:p>
      </dgm:t>
    </dgm:pt>
    <dgm:pt modelId="{841618DF-7CC6-4F25-98BA-1AA6BE7FADBC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1"/>
              </a:solidFill>
              <a:latin typeface="+mn-lt"/>
            </a:rPr>
            <a:t>Errors in Mitosis</a:t>
          </a:r>
          <a:endParaRPr lang="en-US" sz="2500" b="1" dirty="0">
            <a:solidFill>
              <a:schemeClr val="tx1"/>
            </a:solidFill>
            <a:latin typeface="+mn-lt"/>
          </a:endParaRPr>
        </a:p>
      </dgm:t>
    </dgm:pt>
    <dgm:pt modelId="{258635AF-1B9D-4B65-BE02-FB63BDF13A44}" type="parTrans" cxnId="{C0EA1F94-443A-40A9-B0F8-3E72036C9863}">
      <dgm:prSet/>
      <dgm:spPr/>
      <dgm:t>
        <a:bodyPr/>
        <a:lstStyle/>
        <a:p>
          <a:endParaRPr lang="en-CA"/>
        </a:p>
      </dgm:t>
    </dgm:pt>
    <dgm:pt modelId="{72C9C1A7-1BCE-4FC8-AAA3-7392FFB8E5E8}" type="sibTrans" cxnId="{C0EA1F94-443A-40A9-B0F8-3E72036C9863}">
      <dgm:prSet/>
      <dgm:spPr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5A3A2EBE-08DD-469C-9A78-68045B025674}" type="pres">
      <dgm:prSet presAssocID="{FCCEADC0-5EA2-49C2-AA43-AF5487F426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BE2B219-7DD2-44A4-B86E-6BB67237D31E}" type="pres">
      <dgm:prSet presAssocID="{FCCEADC0-5EA2-49C2-AA43-AF5487F4269D}" presName="Name1" presStyleCnt="0"/>
      <dgm:spPr/>
    </dgm:pt>
    <dgm:pt modelId="{43FE599A-4D13-4E9E-9A62-D74A00C7E56A}" type="pres">
      <dgm:prSet presAssocID="{FB3D0123-1D33-4291-A6B1-68E35C391EDC}" presName="picture_1" presStyleCnt="0"/>
      <dgm:spPr/>
    </dgm:pt>
    <dgm:pt modelId="{D824F5AB-FFF4-4AA1-861E-D8923C2D4E25}" type="pres">
      <dgm:prSet presAssocID="{FB3D0123-1D33-4291-A6B1-68E35C391EDC}" presName="pictureRepeatNode" presStyleLbl="alignImgPlace1" presStyleIdx="0" presStyleCnt="5" custScaleX="123881" custScaleY="106252" custLinFactNeighborX="-1248" custLinFactNeighborY="-1154"/>
      <dgm:spPr/>
      <dgm:t>
        <a:bodyPr/>
        <a:lstStyle/>
        <a:p>
          <a:endParaRPr lang="en-US"/>
        </a:p>
      </dgm:t>
    </dgm:pt>
    <dgm:pt modelId="{C5D7BA75-A419-4C3D-B1D4-522100F40370}" type="pres">
      <dgm:prSet presAssocID="{917058AF-39DA-462F-B909-62D79F9FF80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188D0-19E9-4905-BC01-C5960C025D1D}" type="pres">
      <dgm:prSet presAssocID="{D7FAD27F-40FE-4080-9564-807D61EF67F2}" presName="picture_2" presStyleCnt="0"/>
      <dgm:spPr/>
    </dgm:pt>
    <dgm:pt modelId="{19E99EEA-4BFF-457C-96B1-F87440ADAAE8}" type="pres">
      <dgm:prSet presAssocID="{D7FAD27F-40FE-4080-9564-807D61EF67F2}" presName="pictureRepeatNode" presStyleLbl="alignImgPlace1" presStyleIdx="1" presStyleCnt="5" custScaleX="103532" custScaleY="102962" custLinFactNeighborX="-68932" custLinFactNeighborY="-17973"/>
      <dgm:spPr/>
      <dgm:t>
        <a:bodyPr/>
        <a:lstStyle/>
        <a:p>
          <a:endParaRPr lang="en-US"/>
        </a:p>
      </dgm:t>
    </dgm:pt>
    <dgm:pt modelId="{8EFA5BF9-3983-4A0E-98D6-21D2DD15C964}" type="pres">
      <dgm:prSet presAssocID="{76A277C0-A686-47E1-8C3D-02E29FA77922}" presName="line_2" presStyleLbl="parChTrans1D1" presStyleIdx="0" presStyleCnt="4" custSzY="45720" custScaleX="86403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3DDB2B0-9C38-4FDC-9DB3-E083168C0395}" type="pres">
      <dgm:prSet presAssocID="{76A277C0-A686-47E1-8C3D-02E29FA77922}" presName="textparent_2" presStyleLbl="node1" presStyleIdx="0" presStyleCnt="0"/>
      <dgm:spPr/>
    </dgm:pt>
    <dgm:pt modelId="{D86B972E-1427-4BC2-9BAB-DFD5EE4E141C}" type="pres">
      <dgm:prSet presAssocID="{76A277C0-A686-47E1-8C3D-02E29FA77922}" presName="text_2" presStyleLbl="revTx" presStyleIdx="0" presStyleCnt="4" custScaleX="876605" custLinFactX="-100000" custLinFactNeighborX="-187952" custLinFactNeighborY="-225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3D77BE-6186-487A-B1A7-CEAE765AF19B}" type="pres">
      <dgm:prSet presAssocID="{D327EC46-12BB-4C72-8125-512AFE88B6CB}" presName="picture_3" presStyleCnt="0"/>
      <dgm:spPr/>
    </dgm:pt>
    <dgm:pt modelId="{712870C3-E2D1-4694-B2FB-11A25016C61E}" type="pres">
      <dgm:prSet presAssocID="{D327EC46-12BB-4C72-8125-512AFE88B6CB}" presName="pictureRepeatNode" presStyleLbl="alignImgPlace1" presStyleIdx="2" presStyleCnt="5"/>
      <dgm:spPr/>
      <dgm:t>
        <a:bodyPr/>
        <a:lstStyle/>
        <a:p>
          <a:endParaRPr lang="en-US"/>
        </a:p>
      </dgm:t>
    </dgm:pt>
    <dgm:pt modelId="{1A78D722-6F65-4962-886C-9D1FBB80F378}" type="pres">
      <dgm:prSet presAssocID="{3689365C-8C58-4623-B51A-613C695EDAC7}" presName="line_3" presStyleLbl="parChTrans1D1" presStyleIdx="1" presStyleCnt="4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2420129-FBE0-435B-8196-75F668FCF280}" type="pres">
      <dgm:prSet presAssocID="{3689365C-8C58-4623-B51A-613C695EDAC7}" presName="textparent_3" presStyleLbl="node1" presStyleIdx="0" presStyleCnt="0"/>
      <dgm:spPr/>
    </dgm:pt>
    <dgm:pt modelId="{7B3FBFD9-6CC2-43E3-9945-15A049CF1E36}" type="pres">
      <dgm:prSet presAssocID="{3689365C-8C58-4623-B51A-613C695EDAC7}" presName="text_3" presStyleLbl="revTx" presStyleIdx="1" presStyleCnt="4" custLinFactNeighborX="5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64458-582F-4676-815F-2795346F460C}" type="pres">
      <dgm:prSet presAssocID="{C23F2E2B-D75F-4361-833B-8EB61C7591C7}" presName="picture_4" presStyleCnt="0"/>
      <dgm:spPr/>
    </dgm:pt>
    <dgm:pt modelId="{5A1B3909-6505-4734-B2B6-C2917A75BF7F}" type="pres">
      <dgm:prSet presAssocID="{C23F2E2B-D75F-4361-833B-8EB61C7591C7}" presName="pictureRepeatNode" presStyleLbl="alignImgPlace1" presStyleIdx="3" presStyleCnt="5" custLinFactNeighborX="-12078" custLinFactNeighborY="-1464"/>
      <dgm:spPr/>
      <dgm:t>
        <a:bodyPr/>
        <a:lstStyle/>
        <a:p>
          <a:endParaRPr lang="en-US"/>
        </a:p>
      </dgm:t>
    </dgm:pt>
    <dgm:pt modelId="{D1B192E2-D643-4AFF-8563-C57D5964E4D4}" type="pres">
      <dgm:prSet presAssocID="{0751609F-26C6-4160-9478-87E868D53FF4}" presName="line_4" presStyleLbl="parChTrans1D1" presStyleIdx="2" presStyleCnt="4"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B6960CF-BD5F-4D64-9607-42B2323AC4E0}" type="pres">
      <dgm:prSet presAssocID="{0751609F-26C6-4160-9478-87E868D53FF4}" presName="textparent_4" presStyleLbl="node1" presStyleIdx="0" presStyleCnt="0"/>
      <dgm:spPr/>
    </dgm:pt>
    <dgm:pt modelId="{B2234DCD-A008-48C7-9696-9FB191EFD550}" type="pres">
      <dgm:prSet presAssocID="{0751609F-26C6-4160-9478-87E868D53FF4}" presName="text_4" presStyleLbl="revTx" presStyleIdx="2" presStyleCnt="4" custScaleX="562985" custLinFactNeighborX="41245" custLinFactNeighborY="-9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1ED57-0379-4F6A-A87B-DD1032E6E710}" type="pres">
      <dgm:prSet presAssocID="{72C9C1A7-1BCE-4FC8-AAA3-7392FFB8E5E8}" presName="picture_5" presStyleCnt="0"/>
      <dgm:spPr/>
    </dgm:pt>
    <dgm:pt modelId="{1CF37E97-87ED-4238-AC04-5884B5373EA0}" type="pres">
      <dgm:prSet presAssocID="{72C9C1A7-1BCE-4FC8-AAA3-7392FFB8E5E8}" presName="pictureRepeatNode" presStyleLbl="alignImgPlace1" presStyleIdx="4" presStyleCnt="5" custScaleX="110355" custScaleY="118423" custLinFactNeighborX="-24570" custLinFactNeighborY="11953"/>
      <dgm:spPr/>
      <dgm:t>
        <a:bodyPr/>
        <a:lstStyle/>
        <a:p>
          <a:endParaRPr lang="en-CA"/>
        </a:p>
      </dgm:t>
    </dgm:pt>
    <dgm:pt modelId="{9892D370-791A-435C-9417-D720948F0838}" type="pres">
      <dgm:prSet presAssocID="{841618DF-7CC6-4F25-98BA-1AA6BE7FADBC}" presName="line_5" presStyleLbl="parChTrans1D1" presStyleIdx="3" presStyleCnt="4"/>
      <dgm:spPr/>
    </dgm:pt>
    <dgm:pt modelId="{A4077907-F059-4F47-AE9B-049D14E82EE2}" type="pres">
      <dgm:prSet presAssocID="{841618DF-7CC6-4F25-98BA-1AA6BE7FADBC}" presName="textparent_5" presStyleLbl="node1" presStyleIdx="0" presStyleCnt="0"/>
      <dgm:spPr/>
    </dgm:pt>
    <dgm:pt modelId="{B46CE272-08A5-4B73-AE6B-5AE70F238A1C}" type="pres">
      <dgm:prSet presAssocID="{841618DF-7CC6-4F25-98BA-1AA6BE7FADBC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0EA1F94-443A-40A9-B0F8-3E72036C9863}" srcId="{FCCEADC0-5EA2-49C2-AA43-AF5487F4269D}" destId="{841618DF-7CC6-4F25-98BA-1AA6BE7FADBC}" srcOrd="4" destOrd="0" parTransId="{258635AF-1B9D-4B65-BE02-FB63BDF13A44}" sibTransId="{72C9C1A7-1BCE-4FC8-AAA3-7392FFB8E5E8}"/>
    <dgm:cxn modelId="{B2EA27BB-225C-47ED-9245-90AD3965A8EC}" srcId="{FCCEADC0-5EA2-49C2-AA43-AF5487F4269D}" destId="{3689365C-8C58-4623-B51A-613C695EDAC7}" srcOrd="2" destOrd="0" parTransId="{8407B76B-C9F0-41C4-BB76-31479BA92FDD}" sibTransId="{D327EC46-12BB-4C72-8125-512AFE88B6CB}"/>
    <dgm:cxn modelId="{78B443D7-F5F7-4DE5-A084-3AFE62B03223}" srcId="{FCCEADC0-5EA2-49C2-AA43-AF5487F4269D}" destId="{0751609F-26C6-4160-9478-87E868D53FF4}" srcOrd="3" destOrd="0" parTransId="{E4BD4196-5F79-4C17-A07B-982A21678786}" sibTransId="{C23F2E2B-D75F-4361-833B-8EB61C7591C7}"/>
    <dgm:cxn modelId="{C3465E3F-08C6-45FE-9504-C9B807B739F5}" type="presOf" srcId="{D7FAD27F-40FE-4080-9564-807D61EF67F2}" destId="{19E99EEA-4BFF-457C-96B1-F87440ADAAE8}" srcOrd="0" destOrd="0" presId="urn:microsoft.com/office/officeart/2008/layout/CircularPictureCallout"/>
    <dgm:cxn modelId="{74356B2C-FEF2-442B-BF01-477BDA012749}" type="presOf" srcId="{0751609F-26C6-4160-9478-87E868D53FF4}" destId="{B2234DCD-A008-48C7-9696-9FB191EFD550}" srcOrd="0" destOrd="0" presId="urn:microsoft.com/office/officeart/2008/layout/CircularPictureCallout"/>
    <dgm:cxn modelId="{60D3082D-D7F3-4680-8F1A-7A27CC55B89D}" type="presOf" srcId="{917058AF-39DA-462F-B909-62D79F9FF807}" destId="{C5D7BA75-A419-4C3D-B1D4-522100F40370}" srcOrd="0" destOrd="0" presId="urn:microsoft.com/office/officeart/2008/layout/CircularPictureCallout"/>
    <dgm:cxn modelId="{CB1C263C-7ED1-4F4D-B521-1F824BD12759}" type="presOf" srcId="{76A277C0-A686-47E1-8C3D-02E29FA77922}" destId="{D86B972E-1427-4BC2-9BAB-DFD5EE4E141C}" srcOrd="0" destOrd="0" presId="urn:microsoft.com/office/officeart/2008/layout/CircularPictureCallout"/>
    <dgm:cxn modelId="{8A764B73-BF3B-4570-9449-1907CB71BA93}" srcId="{FCCEADC0-5EA2-49C2-AA43-AF5487F4269D}" destId="{76A277C0-A686-47E1-8C3D-02E29FA77922}" srcOrd="1" destOrd="0" parTransId="{C898D091-B394-45CF-B8BD-6A48A1FF5361}" sibTransId="{D7FAD27F-40FE-4080-9564-807D61EF67F2}"/>
    <dgm:cxn modelId="{ED2F1DC8-1917-409D-A058-9814223C5CD0}" type="presOf" srcId="{FB3D0123-1D33-4291-A6B1-68E35C391EDC}" destId="{D824F5AB-FFF4-4AA1-861E-D8923C2D4E25}" srcOrd="0" destOrd="0" presId="urn:microsoft.com/office/officeart/2008/layout/CircularPictureCallout"/>
    <dgm:cxn modelId="{56619110-58D7-4FB0-9208-3B3F53DC5D12}" type="presOf" srcId="{3689365C-8C58-4623-B51A-613C695EDAC7}" destId="{7B3FBFD9-6CC2-43E3-9945-15A049CF1E36}" srcOrd="0" destOrd="0" presId="urn:microsoft.com/office/officeart/2008/layout/CircularPictureCallout"/>
    <dgm:cxn modelId="{A6C94D41-8F3F-47DF-B02E-DE9E2FD06501}" type="presOf" srcId="{D327EC46-12BB-4C72-8125-512AFE88B6CB}" destId="{712870C3-E2D1-4694-B2FB-11A25016C61E}" srcOrd="0" destOrd="0" presId="urn:microsoft.com/office/officeart/2008/layout/CircularPictureCallout"/>
    <dgm:cxn modelId="{F543F0E3-7F03-49CE-B3AD-60EBF83DB1EB}" type="presOf" srcId="{841618DF-7CC6-4F25-98BA-1AA6BE7FADBC}" destId="{B46CE272-08A5-4B73-AE6B-5AE70F238A1C}" srcOrd="0" destOrd="0" presId="urn:microsoft.com/office/officeart/2008/layout/CircularPictureCallout"/>
    <dgm:cxn modelId="{E6C4C81E-C180-4503-A7EF-941F1BCCB498}" type="presOf" srcId="{72C9C1A7-1BCE-4FC8-AAA3-7392FFB8E5E8}" destId="{1CF37E97-87ED-4238-AC04-5884B5373EA0}" srcOrd="0" destOrd="0" presId="urn:microsoft.com/office/officeart/2008/layout/CircularPictureCallout"/>
    <dgm:cxn modelId="{703C9C92-3F8B-4B10-950E-FAA30715BE81}" srcId="{FCCEADC0-5EA2-49C2-AA43-AF5487F4269D}" destId="{917058AF-39DA-462F-B909-62D79F9FF807}" srcOrd="0" destOrd="0" parTransId="{824A274B-5C8A-440D-A019-39097B8984DE}" sibTransId="{FB3D0123-1D33-4291-A6B1-68E35C391EDC}"/>
    <dgm:cxn modelId="{CD34810A-F790-4895-A655-C2CCB0471BCA}" type="presOf" srcId="{C23F2E2B-D75F-4361-833B-8EB61C7591C7}" destId="{5A1B3909-6505-4734-B2B6-C2917A75BF7F}" srcOrd="0" destOrd="0" presId="urn:microsoft.com/office/officeart/2008/layout/CircularPictureCallout"/>
    <dgm:cxn modelId="{C34AFD86-481A-4572-94AB-DF8F4B16FF47}" type="presOf" srcId="{FCCEADC0-5EA2-49C2-AA43-AF5487F4269D}" destId="{5A3A2EBE-08DD-469C-9A78-68045B025674}" srcOrd="0" destOrd="0" presId="urn:microsoft.com/office/officeart/2008/layout/CircularPictureCallout"/>
    <dgm:cxn modelId="{163C5DF3-091C-4DA7-9D62-397D751DCC13}" type="presParOf" srcId="{5A3A2EBE-08DD-469C-9A78-68045B025674}" destId="{8BE2B219-7DD2-44A4-B86E-6BB67237D31E}" srcOrd="0" destOrd="0" presId="urn:microsoft.com/office/officeart/2008/layout/CircularPictureCallout"/>
    <dgm:cxn modelId="{AC8ABB41-ADC9-46D0-9425-7DBCEB60D00C}" type="presParOf" srcId="{8BE2B219-7DD2-44A4-B86E-6BB67237D31E}" destId="{43FE599A-4D13-4E9E-9A62-D74A00C7E56A}" srcOrd="0" destOrd="0" presId="urn:microsoft.com/office/officeart/2008/layout/CircularPictureCallout"/>
    <dgm:cxn modelId="{D1FAC899-FB70-4FE6-8F88-8CA0CA01DC7B}" type="presParOf" srcId="{43FE599A-4D13-4E9E-9A62-D74A00C7E56A}" destId="{D824F5AB-FFF4-4AA1-861E-D8923C2D4E25}" srcOrd="0" destOrd="0" presId="urn:microsoft.com/office/officeart/2008/layout/CircularPictureCallout"/>
    <dgm:cxn modelId="{CB3A32B1-7593-42D7-8CD8-9E3603649A13}" type="presParOf" srcId="{8BE2B219-7DD2-44A4-B86E-6BB67237D31E}" destId="{C5D7BA75-A419-4C3D-B1D4-522100F40370}" srcOrd="1" destOrd="0" presId="urn:microsoft.com/office/officeart/2008/layout/CircularPictureCallout"/>
    <dgm:cxn modelId="{8179AAC9-1DBE-40EF-B495-93E1CCD2B70C}" type="presParOf" srcId="{8BE2B219-7DD2-44A4-B86E-6BB67237D31E}" destId="{B27188D0-19E9-4905-BC01-C5960C025D1D}" srcOrd="2" destOrd="0" presId="urn:microsoft.com/office/officeart/2008/layout/CircularPictureCallout"/>
    <dgm:cxn modelId="{1A9C759D-CBB0-4E41-A820-7C75996F4758}" type="presParOf" srcId="{B27188D0-19E9-4905-BC01-C5960C025D1D}" destId="{19E99EEA-4BFF-457C-96B1-F87440ADAAE8}" srcOrd="0" destOrd="0" presId="urn:microsoft.com/office/officeart/2008/layout/CircularPictureCallout"/>
    <dgm:cxn modelId="{185C5CD8-6B55-4EB7-90B7-9F872FA1AC5B}" type="presParOf" srcId="{8BE2B219-7DD2-44A4-B86E-6BB67237D31E}" destId="{8EFA5BF9-3983-4A0E-98D6-21D2DD15C964}" srcOrd="3" destOrd="0" presId="urn:microsoft.com/office/officeart/2008/layout/CircularPictureCallout"/>
    <dgm:cxn modelId="{D0B0737A-8131-496C-9898-6B5652020BA3}" type="presParOf" srcId="{8BE2B219-7DD2-44A4-B86E-6BB67237D31E}" destId="{83DDB2B0-9C38-4FDC-9DB3-E083168C0395}" srcOrd="4" destOrd="0" presId="urn:microsoft.com/office/officeart/2008/layout/CircularPictureCallout"/>
    <dgm:cxn modelId="{0065708F-051D-4AAD-BF8A-F9F381A7B8CB}" type="presParOf" srcId="{83DDB2B0-9C38-4FDC-9DB3-E083168C0395}" destId="{D86B972E-1427-4BC2-9BAB-DFD5EE4E141C}" srcOrd="0" destOrd="0" presId="urn:microsoft.com/office/officeart/2008/layout/CircularPictureCallout"/>
    <dgm:cxn modelId="{328BAE49-DD6D-4C37-993A-87750B160EF1}" type="presParOf" srcId="{8BE2B219-7DD2-44A4-B86E-6BB67237D31E}" destId="{513D77BE-6186-487A-B1A7-CEAE765AF19B}" srcOrd="5" destOrd="0" presId="urn:microsoft.com/office/officeart/2008/layout/CircularPictureCallout"/>
    <dgm:cxn modelId="{65295E7E-0B6A-4874-AC9F-BFB33E27562D}" type="presParOf" srcId="{513D77BE-6186-487A-B1A7-CEAE765AF19B}" destId="{712870C3-E2D1-4694-B2FB-11A25016C61E}" srcOrd="0" destOrd="0" presId="urn:microsoft.com/office/officeart/2008/layout/CircularPictureCallout"/>
    <dgm:cxn modelId="{50F8C658-CED6-4003-9BCE-350696BB789C}" type="presParOf" srcId="{8BE2B219-7DD2-44A4-B86E-6BB67237D31E}" destId="{1A78D722-6F65-4962-886C-9D1FBB80F378}" srcOrd="6" destOrd="0" presId="urn:microsoft.com/office/officeart/2008/layout/CircularPictureCallout"/>
    <dgm:cxn modelId="{18F50E32-6110-432F-8153-D31030A0DD95}" type="presParOf" srcId="{8BE2B219-7DD2-44A4-B86E-6BB67237D31E}" destId="{72420129-FBE0-435B-8196-75F668FCF280}" srcOrd="7" destOrd="0" presId="urn:microsoft.com/office/officeart/2008/layout/CircularPictureCallout"/>
    <dgm:cxn modelId="{555C3FE8-7C78-4762-BD32-32193498F9CF}" type="presParOf" srcId="{72420129-FBE0-435B-8196-75F668FCF280}" destId="{7B3FBFD9-6CC2-43E3-9945-15A049CF1E36}" srcOrd="0" destOrd="0" presId="urn:microsoft.com/office/officeart/2008/layout/CircularPictureCallout"/>
    <dgm:cxn modelId="{CECE4CDC-BDCA-449F-B48F-9F8C2917E661}" type="presParOf" srcId="{8BE2B219-7DD2-44A4-B86E-6BB67237D31E}" destId="{CFB64458-582F-4676-815F-2795346F460C}" srcOrd="8" destOrd="0" presId="urn:microsoft.com/office/officeart/2008/layout/CircularPictureCallout"/>
    <dgm:cxn modelId="{4E69F8BD-376F-43A6-92B8-F1633C21090F}" type="presParOf" srcId="{CFB64458-582F-4676-815F-2795346F460C}" destId="{5A1B3909-6505-4734-B2B6-C2917A75BF7F}" srcOrd="0" destOrd="0" presId="urn:microsoft.com/office/officeart/2008/layout/CircularPictureCallout"/>
    <dgm:cxn modelId="{113EE10A-C875-46E2-9DEC-23E4A936880B}" type="presParOf" srcId="{8BE2B219-7DD2-44A4-B86E-6BB67237D31E}" destId="{D1B192E2-D643-4AFF-8563-C57D5964E4D4}" srcOrd="9" destOrd="0" presId="urn:microsoft.com/office/officeart/2008/layout/CircularPictureCallout"/>
    <dgm:cxn modelId="{1A525855-74B0-4A3F-ABF4-E042F7031B29}" type="presParOf" srcId="{8BE2B219-7DD2-44A4-B86E-6BB67237D31E}" destId="{EB6960CF-BD5F-4D64-9607-42B2323AC4E0}" srcOrd="10" destOrd="0" presId="urn:microsoft.com/office/officeart/2008/layout/CircularPictureCallout"/>
    <dgm:cxn modelId="{B09E871E-A4AF-48DC-8AB9-330A92128B45}" type="presParOf" srcId="{EB6960CF-BD5F-4D64-9607-42B2323AC4E0}" destId="{B2234DCD-A008-48C7-9696-9FB191EFD550}" srcOrd="0" destOrd="0" presId="urn:microsoft.com/office/officeart/2008/layout/CircularPictureCallout"/>
    <dgm:cxn modelId="{D3555BCD-4C32-47E4-B1B2-94A125245AAB}" type="presParOf" srcId="{8BE2B219-7DD2-44A4-B86E-6BB67237D31E}" destId="{DC01ED57-0379-4F6A-A87B-DD1032E6E710}" srcOrd="11" destOrd="0" presId="urn:microsoft.com/office/officeart/2008/layout/CircularPictureCallout"/>
    <dgm:cxn modelId="{B446D524-8325-4B7A-B2E3-CCD14E9DF23D}" type="presParOf" srcId="{DC01ED57-0379-4F6A-A87B-DD1032E6E710}" destId="{1CF37E97-87ED-4238-AC04-5884B5373EA0}" srcOrd="0" destOrd="0" presId="urn:microsoft.com/office/officeart/2008/layout/CircularPictureCallout"/>
    <dgm:cxn modelId="{04BAF6B5-7845-4A4D-A6C8-93373EAAD6C2}" type="presParOf" srcId="{8BE2B219-7DD2-44A4-B86E-6BB67237D31E}" destId="{9892D370-791A-435C-9417-D720948F0838}" srcOrd="12" destOrd="0" presId="urn:microsoft.com/office/officeart/2008/layout/CircularPictureCallout"/>
    <dgm:cxn modelId="{3ADAF4BD-9E70-4ED8-92AA-7A8734E6E40F}" type="presParOf" srcId="{8BE2B219-7DD2-44A4-B86E-6BB67237D31E}" destId="{A4077907-F059-4F47-AE9B-049D14E82EE2}" srcOrd="13" destOrd="0" presId="urn:microsoft.com/office/officeart/2008/layout/CircularPictureCallout"/>
    <dgm:cxn modelId="{56237C65-6D6B-4375-A0D0-97D75DE81D48}" type="presParOf" srcId="{A4077907-F059-4F47-AE9B-049D14E82EE2}" destId="{B46CE272-08A5-4B73-AE6B-5AE70F238A1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2D370-791A-435C-9417-D720948F0838}">
      <dsp:nvSpPr>
        <dsp:cNvPr id="0" name=""/>
        <dsp:cNvSpPr/>
      </dsp:nvSpPr>
      <dsp:spPr>
        <a:xfrm>
          <a:off x="2367211" y="4392549"/>
          <a:ext cx="416566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192E2-D643-4AFF-8563-C57D5964E4D4}">
      <dsp:nvSpPr>
        <dsp:cNvPr id="0" name=""/>
        <dsp:cNvSpPr/>
      </dsp:nvSpPr>
      <dsp:spPr>
        <a:xfrm>
          <a:off x="2367211" y="3364877"/>
          <a:ext cx="3467861" cy="0"/>
        </a:xfrm>
        <a:prstGeom prst="line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8D722-6F65-4962-886C-9D1FBB80F378}">
      <dsp:nvSpPr>
        <dsp:cNvPr id="0" name=""/>
        <dsp:cNvSpPr/>
      </dsp:nvSpPr>
      <dsp:spPr>
        <a:xfrm>
          <a:off x="2367211" y="2121522"/>
          <a:ext cx="3467861" cy="0"/>
        </a:xfrm>
        <a:prstGeom prst="line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A5BF9-3983-4A0E-98D6-21D2DD15C964}">
      <dsp:nvSpPr>
        <dsp:cNvPr id="0" name=""/>
        <dsp:cNvSpPr/>
      </dsp:nvSpPr>
      <dsp:spPr>
        <a:xfrm>
          <a:off x="2650414" y="1070991"/>
          <a:ext cx="3599258" cy="45720"/>
        </a:xfrm>
        <a:prstGeom prst="line">
          <a:avLst/>
        </a:pr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4F5AB-FFF4-4AA1-861E-D8923C2D4E25}">
      <dsp:nvSpPr>
        <dsp:cNvPr id="0" name=""/>
        <dsp:cNvSpPr/>
      </dsp:nvSpPr>
      <dsp:spPr>
        <a:xfrm>
          <a:off x="-252314" y="447644"/>
          <a:ext cx="5239051" cy="44935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innerShdw blurRad="127000" dist="88900" dir="18900000">
            <a:prstClr val="black">
              <a:alpha val="54000"/>
            </a:prstClr>
          </a:innerShdw>
        </a:effectLst>
        <a:scene3d>
          <a:camera prst="orthographicFront"/>
          <a:lightRig rig="soft" dir="t"/>
        </a:scene3d>
        <a:sp3d>
          <a:bevelT w="152400" h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7BA75-A419-4C3D-B1D4-522100F40370}">
      <dsp:nvSpPr>
        <dsp:cNvPr id="0" name=""/>
        <dsp:cNvSpPr/>
      </dsp:nvSpPr>
      <dsp:spPr>
        <a:xfrm>
          <a:off x="1013899" y="2874302"/>
          <a:ext cx="2706624" cy="13956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013899" y="2874302"/>
        <a:ext cx="2706624" cy="1395603"/>
      </dsp:txXfrm>
    </dsp:sp>
    <dsp:sp modelId="{19E99EEA-4BFF-457C-96B1-F87440ADAAE8}">
      <dsp:nvSpPr>
        <dsp:cNvPr id="0" name=""/>
        <dsp:cNvSpPr/>
      </dsp:nvSpPr>
      <dsp:spPr>
        <a:xfrm>
          <a:off x="5409898" y="447649"/>
          <a:ext cx="963263" cy="957960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762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B972E-1427-4BC2-9BAB-DFD5EE4E141C}">
      <dsp:nvSpPr>
        <dsp:cNvPr id="0" name=""/>
        <dsp:cNvSpPr/>
      </dsp:nvSpPr>
      <dsp:spPr>
        <a:xfrm>
          <a:off x="6435564" y="607678"/>
          <a:ext cx="1712438" cy="93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Genetic Material</a:t>
          </a:r>
          <a:endParaRPr lang="en-US" sz="2500" b="1" kern="1200" dirty="0"/>
        </a:p>
      </dsp:txBody>
      <dsp:txXfrm>
        <a:off x="6435564" y="607678"/>
        <a:ext cx="1712438" cy="930402"/>
      </dsp:txXfrm>
    </dsp:sp>
    <dsp:sp modelId="{712870C3-E2D1-4694-B2FB-11A25016C61E}">
      <dsp:nvSpPr>
        <dsp:cNvPr id="0" name=""/>
        <dsp:cNvSpPr/>
      </dsp:nvSpPr>
      <dsp:spPr>
        <a:xfrm>
          <a:off x="5369872" y="1656321"/>
          <a:ext cx="930402" cy="930402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762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FBFD9-6CC2-43E3-9945-15A049CF1E36}">
      <dsp:nvSpPr>
        <dsp:cNvPr id="0" name=""/>
        <dsp:cNvSpPr/>
      </dsp:nvSpPr>
      <dsp:spPr>
        <a:xfrm>
          <a:off x="6399836" y="1656321"/>
          <a:ext cx="1800407" cy="93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+mn-lt"/>
            </a:rPr>
            <a:t>Interphase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6399836" y="1656321"/>
        <a:ext cx="1800407" cy="930402"/>
      </dsp:txXfrm>
    </dsp:sp>
    <dsp:sp modelId="{5A1B3909-6505-4734-B2B6-C2917A75BF7F}">
      <dsp:nvSpPr>
        <dsp:cNvPr id="0" name=""/>
        <dsp:cNvSpPr/>
      </dsp:nvSpPr>
      <dsp:spPr>
        <a:xfrm>
          <a:off x="5257498" y="2886055"/>
          <a:ext cx="930402" cy="930402"/>
        </a:xfrm>
        <a:prstGeom prst="ellips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762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balanced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34DCD-A008-48C7-9696-9FB191EFD550}">
      <dsp:nvSpPr>
        <dsp:cNvPr id="0" name=""/>
        <dsp:cNvSpPr/>
      </dsp:nvSpPr>
      <dsp:spPr>
        <a:xfrm>
          <a:off x="6300274" y="2809855"/>
          <a:ext cx="2408193" cy="93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+mn-lt"/>
            </a:rPr>
            <a:t>Mitosis and C</a:t>
          </a:r>
          <a:r>
            <a:rPr lang="en-CA" sz="2500" b="1" kern="1200" dirty="0" smtClean="0">
              <a:solidFill>
                <a:schemeClr val="tx1"/>
              </a:solidFill>
              <a:latin typeface="+mn-lt"/>
            </a:rPr>
            <a:t>ytokinesis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6300274" y="2809855"/>
        <a:ext cx="2408193" cy="930402"/>
      </dsp:txXfrm>
    </dsp:sp>
    <dsp:sp modelId="{1CF37E97-87ED-4238-AC04-5884B5373EA0}">
      <dsp:nvSpPr>
        <dsp:cNvPr id="0" name=""/>
        <dsp:cNvSpPr/>
      </dsp:nvSpPr>
      <dsp:spPr>
        <a:xfrm>
          <a:off x="5790902" y="3952854"/>
          <a:ext cx="1026745" cy="1101809"/>
        </a:xfrm>
        <a:prstGeom prst="ellipse">
          <a:avLst/>
        </a:prstGeom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CE272-08A5-4B73-AE6B-5AE70F238A1C}">
      <dsp:nvSpPr>
        <dsp:cNvPr id="0" name=""/>
        <dsp:cNvSpPr/>
      </dsp:nvSpPr>
      <dsp:spPr>
        <a:xfrm>
          <a:off x="6998075" y="3927348"/>
          <a:ext cx="1471925" cy="93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  <a:latin typeface="+mn-lt"/>
            </a:rPr>
            <a:t>Errors in Mitosis</a:t>
          </a:r>
          <a:endParaRPr lang="en-US" sz="2500" b="1" kern="1200" dirty="0">
            <a:solidFill>
              <a:schemeClr val="tx1"/>
            </a:solidFill>
            <a:latin typeface="+mn-lt"/>
          </a:endParaRPr>
        </a:p>
      </dsp:txBody>
      <dsp:txXfrm>
        <a:off x="6998075" y="3927348"/>
        <a:ext cx="1471925" cy="930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7B94F-82B3-402D-AA1F-51DDD4D78D43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5CEE8-C2F8-4570-A60A-ABB78E51CC7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27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041D8-DE8D-48FD-93F8-3F3997618D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98B40-6BD2-42B2-9AD5-5477821F55BF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E6E30-2E17-47F9-9348-114E66FE43A9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CD11C-4970-4CE0-AC46-46C28DAAB949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993B9-2965-41D0-A554-B345419DCD35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D334E-98AF-4E24-BD81-B9658FC51C87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26D7C-30C5-4DB8-A8DE-4119626AB2F1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3A73-7B9B-41A9-B98A-7C803D743CDE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16412-6C00-40F0-9E34-C52FC76A55CF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00984-75B6-472C-B9A4-6C58962661D9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CB9D3-3918-4695-A466-C22FA93F4713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D2FAD-EC48-432A-975B-EF6B6921B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1798-7A22-4196-B7D6-557060C2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EC932-7930-4E43-A168-3E1BF6A04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910DF-B717-436A-ACAC-1B87B80EB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C80A-987C-4336-9578-9EDEC6B89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79BAC3-3874-4DED-8CE4-EEBEDA5DCE1A}" type="datetimeFigureOut">
              <a:rPr lang="en-US" smtClean="0"/>
              <a:pPr/>
              <a:t>17-01-17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925ED9-0B18-438F-9ADB-6293D1E2A86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what-is-interphase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teachwithfergy.com/mitosis/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gbh/nova/body/how-cells-divide.html" TargetMode="External"/><Relationship Id="rId3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cellsalive.com/mitosis.htm" TargetMode="External"/><Relationship Id="rId5" Type="http://schemas.openxmlformats.org/officeDocument/2006/relationships/image" Target="../media/image69.png"/><Relationship Id="rId6" Type="http://schemas.openxmlformats.org/officeDocument/2006/relationships/hyperlink" Target="http://www.phschool.com/science/biology_place/labbench/lab3/analysis1.html" TargetMode="External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withfergy.com/cell-division-and-the-cell-cycle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teachwithfergy.com/cell-division-and-the-cell-cycle/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9625738"/>
              </p:ext>
            </p:extLst>
          </p:nvPr>
        </p:nvGraphicFramePr>
        <p:xfrm>
          <a:off x="457200" y="1228748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Mitosis &amp; The Cell Cycle</a:t>
            </a:r>
            <a:endParaRPr lang="en-CA" sz="6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3429000"/>
            <a:ext cx="1461139" cy="12687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4949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Material 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All of your genetic material is packaged into 46 chromosomes</a:t>
            </a:r>
          </a:p>
          <a:p>
            <a:r>
              <a:rPr lang="en-US" sz="3000" b="1" u="sng" dirty="0" smtClean="0"/>
              <a:t>23 chromosomes come from dad and 23 from mom</a:t>
            </a:r>
          </a:p>
          <a:p>
            <a:r>
              <a:rPr lang="en-US" sz="3000" dirty="0" smtClean="0"/>
              <a:t>Chromosomes are composed of DNA which is the code that makes you who you are.</a:t>
            </a:r>
          </a:p>
          <a:p>
            <a:endParaRPr lang="en-US" dirty="0" smtClean="0"/>
          </a:p>
          <a:p>
            <a:endParaRPr lang="en-CA" dirty="0" smtClean="0"/>
          </a:p>
        </p:txBody>
      </p:sp>
      <p:pic>
        <p:nvPicPr>
          <p:cNvPr id="10244" name="Picture 5" descr="http://t1.gstatic.com/images?q=tbn:ANd9GcTH8Sv3zUzLznuPpV40Vvo3vhjGvAFO_Y3-2BnsUuFuzwFuKNg&amp;t=1&amp;usg=__CLx5_KJI6Yc3neoigyaQ3aUnHV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1295400"/>
            <a:ext cx="30718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Genes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Chromosomes are made up of proteins and a code called DNA which is made of 4 compounds (A,T,G,C)</a:t>
            </a:r>
          </a:p>
          <a:p>
            <a:r>
              <a:rPr lang="en-US" smtClean="0"/>
              <a:t>Chromosomes are divided into sections called </a:t>
            </a:r>
            <a:r>
              <a:rPr lang="en-US" b="1" u="sng" smtClean="0"/>
              <a:t>genes</a:t>
            </a:r>
          </a:p>
          <a:p>
            <a:endParaRPr lang="en-CA" smtClean="0"/>
          </a:p>
        </p:txBody>
      </p:sp>
      <p:pic>
        <p:nvPicPr>
          <p:cNvPr id="80898" name="Picture 2" descr="http://t3.gstatic.com/images?q=tbn:ANd9GcTWqvQtcNDmNoyFopMQpLwwgea-7rxv9yOu3h-BwT9QIoy-B5Y&amp;t=1&amp;usg=__MCQGyCfugNQl6k9sxPzz5nfKghU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286250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http://t0.gstatic.com/images?q=tbn:ANd9GcShjHVOv_-Yizcc5IFUUP9Q5vWos8mrnRVinTtc_AhOcC9pAks&amp;t=1&amp;usg=__3se0Gx4ymEneZ4gHzow_XMS6pY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442912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http://t2.gstatic.com/images?q=tbn:ANd9GcTK-9CThDIUm8CzgbqDx_gjXF9bUhu_truKRo5fBBRovLtIjZw&amp;t=1&amp;usg=__2AN4eSiIlb1T9cwMeLSyj241Pd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429125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Genes</a:t>
            </a:r>
            <a:endParaRPr lang="en-C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Genes are short sequences of DNA which tell the cell to make certain proteins</a:t>
            </a:r>
          </a:p>
          <a:p>
            <a:endParaRPr lang="en-US" dirty="0" smtClean="0"/>
          </a:p>
          <a:p>
            <a:r>
              <a:rPr lang="en-US" dirty="0" smtClean="0"/>
              <a:t>The proteins are what give us our individual characteristics</a:t>
            </a:r>
          </a:p>
          <a:p>
            <a:endParaRPr lang="en-US" dirty="0" smtClean="0"/>
          </a:p>
          <a:p>
            <a:r>
              <a:rPr lang="en-US" dirty="0" smtClean="0"/>
              <a:t>Each persons genes are different 	  (except??)</a:t>
            </a:r>
          </a:p>
          <a:p>
            <a:endParaRPr lang="en-CA" dirty="0" smtClean="0"/>
          </a:p>
          <a:p>
            <a:pPr algn="ctr">
              <a:buNone/>
            </a:pPr>
            <a:r>
              <a:rPr lang="en-CA" sz="4000" dirty="0" smtClean="0">
                <a:solidFill>
                  <a:srgbClr val="FFFF00"/>
                </a:solidFill>
              </a:rPr>
              <a:t>Identical Twins</a:t>
            </a:r>
          </a:p>
        </p:txBody>
      </p:sp>
      <p:pic>
        <p:nvPicPr>
          <p:cNvPr id="43010" name="Picture 2" descr="http://s3.amazonaws.com/rapgenius/filepicker/vvV2ZtOiRJa1IJXWeNYc_olsen_twins_full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50" y="4171949"/>
            <a:ext cx="287655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CA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Genetic Features</a:t>
            </a:r>
          </a:p>
        </p:txBody>
      </p:sp>
      <p:pic>
        <p:nvPicPr>
          <p:cNvPr id="1331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60" y="1600200"/>
            <a:ext cx="2817680" cy="2185988"/>
          </a:xfrm>
          <a:noFill/>
        </p:spPr>
      </p:pic>
      <p:pic>
        <p:nvPicPr>
          <p:cNvPr id="1331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15375"/>
            <a:ext cx="4038600" cy="1555637"/>
          </a:xfrm>
          <a:noFill/>
        </p:spPr>
      </p:pic>
      <p:pic>
        <p:nvPicPr>
          <p:cNvPr id="1331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4221163"/>
            <a:ext cx="3284537" cy="2187575"/>
          </a:xfrm>
          <a:noFill/>
        </p:spPr>
      </p:pic>
      <p:pic>
        <p:nvPicPr>
          <p:cNvPr id="13319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4038600"/>
            <a:ext cx="2147888" cy="2187575"/>
          </a:xfrm>
          <a:noFill/>
        </p:spPr>
      </p:pic>
      <p:sp>
        <p:nvSpPr>
          <p:cNvPr id="13318" name="WordArt 5"/>
          <p:cNvSpPr>
            <a:spLocks noChangeArrowheads="1" noChangeShapeType="1" noTextEdit="1"/>
          </p:cNvSpPr>
          <p:nvPr/>
        </p:nvSpPr>
        <p:spPr bwMode="auto">
          <a:xfrm>
            <a:off x="468313" y="2133600"/>
            <a:ext cx="1971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CA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Eye Colour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CA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Genetic Features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0787" y="2386991"/>
            <a:ext cx="3591426" cy="2952381"/>
          </a:xfrm>
          <a:noFill/>
        </p:spPr>
      </p:pic>
      <p:pic>
        <p:nvPicPr>
          <p:cNvPr id="14341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429000"/>
            <a:ext cx="4038600" cy="3028950"/>
          </a:xfrm>
          <a:noFill/>
        </p:spPr>
      </p:pic>
      <p:sp>
        <p:nvSpPr>
          <p:cNvPr id="14340" name="WordArt 3"/>
          <p:cNvSpPr>
            <a:spLocks noChangeArrowheads="1" noChangeShapeType="1" noTextEdit="1"/>
          </p:cNvSpPr>
          <p:nvPr/>
        </p:nvSpPr>
        <p:spPr bwMode="auto">
          <a:xfrm>
            <a:off x="1476375" y="1700213"/>
            <a:ext cx="1971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CA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Height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CA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Genetic Features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5257801" y="1600200"/>
            <a:ext cx="2286000" cy="1123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CA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Rolling Tongue</a:t>
            </a:r>
          </a:p>
        </p:txBody>
      </p:sp>
      <p:pic>
        <p:nvPicPr>
          <p:cNvPr id="1536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3314700"/>
            <a:ext cx="4724400" cy="3543300"/>
          </a:xfrm>
          <a:noFill/>
        </p:spPr>
      </p:pic>
      <p:pic>
        <p:nvPicPr>
          <p:cNvPr id="2050" name="Picture 2" descr="http://t1.gstatic.com/images?q=tbn:ANd9GcRfKoFE99-c-GT7HayhJ40sCBIBg7gM0utp-gdM_5E5sIs3oe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1657350" cy="2438400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28600" y="2057400"/>
            <a:ext cx="2286000" cy="1123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CA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Earlobes</a:t>
            </a:r>
            <a:endParaRPr lang="en-CA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52" name="Picture 4" descr="http://t0.gstatic.com/images?q=tbn:ANd9GcSgnkMqSS02f6-gNkiTevNK8tnguuYisfp515ZKtuI3qi7vhuQ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5200"/>
            <a:ext cx="16573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– Animal Gene Similarities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496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- Genome-wide variation from one </a:t>
            </a:r>
            <a:r>
              <a:rPr lang="en-US" sz="2200" b="1" dirty="0" smtClean="0">
                <a:solidFill>
                  <a:srgbClr val="FFFF00"/>
                </a:solidFill>
              </a:rPr>
              <a:t>human being</a:t>
            </a:r>
            <a:r>
              <a:rPr lang="en-US" sz="2200" dirty="0" smtClean="0">
                <a:solidFill>
                  <a:srgbClr val="FFFF00"/>
                </a:solidFill>
              </a:rPr>
              <a:t> to another can be up to 0.5% (99.5% similarity)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/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- </a:t>
            </a:r>
            <a:r>
              <a:rPr lang="en-US" sz="2200" b="1" dirty="0" smtClean="0">
                <a:solidFill>
                  <a:srgbClr val="FFFF00"/>
                </a:solidFill>
              </a:rPr>
              <a:t>Chimpanzees</a:t>
            </a:r>
            <a:r>
              <a:rPr lang="en-US" sz="2200" dirty="0" smtClean="0">
                <a:solidFill>
                  <a:srgbClr val="FFFF00"/>
                </a:solidFill>
              </a:rPr>
              <a:t> are 96% to 98% similar to humans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/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- </a:t>
            </a:r>
            <a:r>
              <a:rPr lang="en-US" sz="2200" b="1" dirty="0" smtClean="0">
                <a:solidFill>
                  <a:srgbClr val="FFFF00"/>
                </a:solidFill>
              </a:rPr>
              <a:t>Cats </a:t>
            </a:r>
            <a:r>
              <a:rPr lang="en-US" sz="2200" dirty="0" smtClean="0">
                <a:solidFill>
                  <a:srgbClr val="FFFF00"/>
                </a:solidFill>
              </a:rPr>
              <a:t>are 90% similar to humans, 82% with dogs, 80% with cows, 79% with chimpanzees, 69% with rats and 67% with mice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/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- </a:t>
            </a:r>
            <a:r>
              <a:rPr lang="en-US" sz="2200" b="1" dirty="0" smtClean="0">
                <a:solidFill>
                  <a:srgbClr val="FFFF00"/>
                </a:solidFill>
              </a:rPr>
              <a:t>Cows </a:t>
            </a:r>
            <a:r>
              <a:rPr lang="en-US" sz="2200" dirty="0" smtClean="0">
                <a:solidFill>
                  <a:srgbClr val="FFFF00"/>
                </a:solidFill>
              </a:rPr>
              <a:t>are 80% genetically similar to humans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/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- 75% of </a:t>
            </a:r>
            <a:r>
              <a:rPr lang="en-US" sz="2200" b="1" dirty="0" smtClean="0">
                <a:solidFill>
                  <a:srgbClr val="FFFF00"/>
                </a:solidFill>
              </a:rPr>
              <a:t>mouse</a:t>
            </a:r>
            <a:r>
              <a:rPr lang="en-US" sz="2200" dirty="0" smtClean="0">
                <a:solidFill>
                  <a:srgbClr val="FFFF00"/>
                </a:solidFill>
              </a:rPr>
              <a:t> genes have equivalents in humans 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/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- The </a:t>
            </a:r>
            <a:r>
              <a:rPr lang="en-US" sz="2200" b="1" dirty="0" smtClean="0">
                <a:solidFill>
                  <a:srgbClr val="FFFF00"/>
                </a:solidFill>
              </a:rPr>
              <a:t>fruit fly</a:t>
            </a:r>
            <a:r>
              <a:rPr lang="en-US" sz="2200" dirty="0" smtClean="0">
                <a:solidFill>
                  <a:srgbClr val="FFFF00"/>
                </a:solidFill>
              </a:rPr>
              <a:t> (</a:t>
            </a:r>
            <a:r>
              <a:rPr lang="en-US" sz="2200" i="1" dirty="0" smtClean="0">
                <a:solidFill>
                  <a:srgbClr val="FFFF00"/>
                </a:solidFill>
              </a:rPr>
              <a:t>Drosophila</a:t>
            </a:r>
            <a:r>
              <a:rPr lang="en-US" sz="2200" dirty="0" smtClean="0">
                <a:solidFill>
                  <a:srgbClr val="FFFF00"/>
                </a:solidFill>
              </a:rPr>
              <a:t>) shares about 60% of its DNA with humans </a:t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/>
            </a:r>
            <a:br>
              <a:rPr lang="en-US" sz="2200" dirty="0" smtClean="0">
                <a:solidFill>
                  <a:srgbClr val="FFFF00"/>
                </a:solidFill>
              </a:rPr>
            </a:br>
            <a:r>
              <a:rPr lang="en-US" sz="2200" dirty="0" smtClean="0">
                <a:solidFill>
                  <a:srgbClr val="FFFF00"/>
                </a:solidFill>
              </a:rPr>
              <a:t>- About 60% of </a:t>
            </a:r>
            <a:r>
              <a:rPr lang="en-US" sz="2200" b="1" dirty="0" smtClean="0">
                <a:solidFill>
                  <a:srgbClr val="FFFF00"/>
                </a:solidFill>
              </a:rPr>
              <a:t>chicken</a:t>
            </a:r>
            <a:r>
              <a:rPr lang="en-US" sz="2200" dirty="0" smtClean="0">
                <a:solidFill>
                  <a:srgbClr val="FFFF00"/>
                </a:solidFill>
              </a:rPr>
              <a:t> genes correspond to a similar human gene</a:t>
            </a:r>
          </a:p>
          <a:p>
            <a:endParaRPr lang="en-US" sz="2200" dirty="0" smtClean="0">
              <a:solidFill>
                <a:srgbClr val="FFFF00"/>
              </a:solidFill>
            </a:endParaRPr>
          </a:p>
          <a:p>
            <a:endParaRPr lang="en-US" sz="2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 of Day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1484313"/>
            <a:ext cx="88931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cs typeface="Arial" charset="0"/>
              </a:rPr>
              <a:t>•  </a:t>
            </a:r>
            <a:r>
              <a:rPr lang="en-US" sz="3200" b="1" u="sng" dirty="0"/>
              <a:t>The time between cell divisions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>
                <a:cs typeface="Arial" charset="0"/>
              </a:rPr>
              <a:t>•  Cells undergoes DNA replication and growth</a:t>
            </a:r>
          </a:p>
          <a:p>
            <a:endParaRPr lang="en-US" sz="3200" dirty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3200" dirty="0"/>
              <a:t>  The cell spends most of its time in Interphase.</a:t>
            </a:r>
          </a:p>
          <a:p>
            <a:endParaRPr lang="en-US" sz="3200" dirty="0">
              <a:cs typeface="Arial" charset="0"/>
            </a:endParaRP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292600"/>
            <a:ext cx="26638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Interphase</a:t>
            </a:r>
            <a:endParaRPr lang="en-CA" dirty="0"/>
          </a:p>
        </p:txBody>
      </p:sp>
      <p:pic>
        <p:nvPicPr>
          <p:cNvPr id="7" name="Picture 6" descr="video image 2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4960" y="5562600"/>
            <a:ext cx="120904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4248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There are 3 Stages in Interphase:</a:t>
            </a:r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r>
              <a:rPr lang="en-US" sz="2400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 Phase – cells carry out metabolic activities to prepare for the S Phase.</a:t>
            </a:r>
          </a:p>
        </p:txBody>
      </p:sp>
      <p:pic>
        <p:nvPicPr>
          <p:cNvPr id="3075" name="Picture 4" descr="sb4511f1CELLCYCLEnoback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2089150"/>
            <a:ext cx="4932362" cy="4768850"/>
          </a:xfrm>
          <a:noFill/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211638" y="2781300"/>
            <a:ext cx="288925" cy="3024188"/>
          </a:xfrm>
          <a:prstGeom prst="rect">
            <a:avLst/>
          </a:prstGeom>
          <a:gradFill rotWithShape="1">
            <a:gsLst>
              <a:gs pos="100000">
                <a:schemeClr val="tx1">
                  <a:lumMod val="50000"/>
                  <a:alpha val="0"/>
                </a:schemeClr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427538" y="5516563"/>
            <a:ext cx="360362" cy="217487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427538" y="2852738"/>
            <a:ext cx="576262" cy="288925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9750" y="2924175"/>
            <a:ext cx="39608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 Phase – “Synthesis Phase” – DNA is replicated.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2700338" y="2133600"/>
            <a:ext cx="345598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3851275" y="3141663"/>
            <a:ext cx="417671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284663" y="5805488"/>
            <a:ext cx="12954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9750" y="4508500"/>
            <a:ext cx="38163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</a:t>
            </a:r>
            <a:r>
              <a:rPr lang="en-US" sz="2400" baseline="-25000"/>
              <a:t>2</a:t>
            </a:r>
            <a:r>
              <a:rPr lang="en-US" sz="2400"/>
              <a:t> Phase – organelles and molecules required for cell division are produced.  Cell prepares for mitosis.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4" grpId="1"/>
      <p:bldP spid="39944" grpId="2"/>
      <p:bldP spid="39945" grpId="0" animBg="1"/>
      <p:bldP spid="39945" grpId="1" animBg="1"/>
      <p:bldP spid="39945" grpId="2" animBg="1"/>
      <p:bldP spid="39946" grpId="0" animBg="1"/>
      <p:bldP spid="39946" grpId="1" animBg="1"/>
      <p:bldP spid="39946" grpId="2" animBg="1"/>
      <p:bldP spid="39947" grpId="0" animBg="1"/>
      <p:bldP spid="399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"/>
            <a:ext cx="7920037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Fertilization is the start of life 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388778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850" y="5661025"/>
            <a:ext cx="85693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A sperm cell and an egg cell come together to form a single cell called a Zygote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34925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140200" y="3284538"/>
            <a:ext cx="1368425" cy="576262"/>
          </a:xfrm>
          <a:prstGeom prst="rightArrow">
            <a:avLst>
              <a:gd name="adj1" fmla="val 50000"/>
              <a:gd name="adj2" fmla="val 5936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Egg and Sperm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908175" y="1844675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971550" y="1844675"/>
            <a:ext cx="714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011863" y="14128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Zygote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516688" y="1773238"/>
            <a:ext cx="3603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 animBg="1"/>
      <p:bldP spid="19465" grpId="0"/>
      <p:bldP spid="19466" grpId="0" animBg="1"/>
      <p:bldP spid="19467" grpId="0" animBg="1"/>
      <p:bldP spid="19468" grpId="0"/>
      <p:bldP spid="194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4103" name="Picture 12" descr="animal_inter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681288"/>
            <a:ext cx="3429000" cy="3429000"/>
          </a:xfrm>
          <a:noFill/>
        </p:spPr>
      </p:pic>
      <p:pic>
        <p:nvPicPr>
          <p:cNvPr id="4104" name="Picture 13" descr="plant_inter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1100" y="2681288"/>
            <a:ext cx="3429000" cy="3429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Division Phase (Mitosis)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557338"/>
            <a:ext cx="6337300" cy="47371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Mitosis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64050" cy="532923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Process whereby a cell will divide to produce two new identical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Allows organisms to grow and replace old, damaged or dead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u="sng" dirty="0" smtClean="0"/>
              <a:t>Occurs in all body cells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196975"/>
            <a:ext cx="4244975" cy="5073650"/>
          </a:xfrm>
          <a:noFill/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716463" y="5734050"/>
            <a:ext cx="16557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tosis-b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333375"/>
            <a:ext cx="4191000" cy="5689600"/>
          </a:xfrm>
          <a:noFill/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3924300" y="5516563"/>
            <a:ext cx="1152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19700" y="4941888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charset="0"/>
              </a:rPr>
              <a:t>2 daughter cells identical to original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708400" y="765175"/>
            <a:ext cx="11509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148263" y="54927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charset="0"/>
              </a:rPr>
              <a:t>Parent cell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3635375" y="1844675"/>
            <a:ext cx="11525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48263" y="1484313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charset="0"/>
              </a:rPr>
              <a:t>Chromosomes are copied and double in number (Interphase)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3779838" y="4005263"/>
            <a:ext cx="12239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219700" y="3573463"/>
            <a:ext cx="223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imes New Roman" charset="0"/>
              </a:rPr>
              <a:t>Chromosomes now split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60213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0" y="6021388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200"/>
              <a:t>Every cell in your body contains the </a:t>
            </a:r>
            <a:r>
              <a:rPr lang="en-GB" sz="2200" b="1"/>
              <a:t>same</a:t>
            </a:r>
            <a:r>
              <a:rPr lang="en-GB" sz="2200"/>
              <a:t> genes, but only some act to make the cells specialised – e.g. nerve or muscle tissue.</a:t>
            </a:r>
            <a:endParaRPr lang="en-US" sz="2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8" grpId="0"/>
      <p:bldP spid="71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246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613" y="1041400"/>
            <a:ext cx="37592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7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Prophase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50" y="1371600"/>
            <a:ext cx="4540250" cy="5786437"/>
          </a:xfrm>
          <a:noFill/>
        </p:spPr>
        <p:txBody>
          <a:bodyPr>
            <a:normAutofit/>
          </a:bodyPr>
          <a:lstStyle/>
          <a:p>
            <a:pPr marL="287338" lvl="2" indent="4763" eaLnBrk="1" hangingPunct="1">
              <a:tabLst>
                <a:tab pos="1255713" algn="l"/>
              </a:tabLst>
            </a:pPr>
            <a:r>
              <a:rPr lang="en-US" sz="2400" b="1" u="sng" dirty="0" smtClean="0"/>
              <a:t> Prophase is the first and longest phase of mitosis.</a:t>
            </a:r>
          </a:p>
          <a:p>
            <a:pPr marL="287338" lvl="2" indent="4763" eaLnBrk="1" hangingPunct="1"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tabLst>
                <a:tab pos="1255713" algn="l"/>
              </a:tabLst>
            </a:pPr>
            <a:r>
              <a:rPr lang="en-US" sz="2400" dirty="0" smtClean="0"/>
              <a:t> Strands of DNA condense and thicken to form visible duplicated chromosomes (sister </a:t>
            </a:r>
            <a:r>
              <a:rPr lang="en-US" sz="2400" dirty="0" err="1" smtClean="0"/>
              <a:t>chromotids</a:t>
            </a:r>
            <a:r>
              <a:rPr lang="en-US" sz="2400" dirty="0" smtClean="0"/>
              <a:t>).</a:t>
            </a:r>
          </a:p>
          <a:p>
            <a:pPr marL="287338" lvl="2" indent="4763" eaLnBrk="1" hangingPunct="1"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tabLst>
                <a:tab pos="1255713" algn="l"/>
              </a:tabLst>
            </a:pPr>
            <a:r>
              <a:rPr lang="en-US" sz="2400" dirty="0" smtClean="0"/>
              <a:t> Sister chromatids are held together by </a:t>
            </a:r>
            <a:r>
              <a:rPr lang="en-US" sz="2400" dirty="0" err="1" smtClean="0"/>
              <a:t>centromeres</a:t>
            </a:r>
            <a:endParaRPr lang="en-US" sz="2400" dirty="0" smtClean="0"/>
          </a:p>
          <a:p>
            <a:pPr marL="287338" lvl="2" indent="4763" eaLnBrk="1" hangingPunct="1"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tabLst>
                <a:tab pos="1255713" algn="l"/>
              </a:tabLst>
            </a:pPr>
            <a:r>
              <a:rPr lang="en-US" sz="2400" dirty="0" smtClean="0"/>
              <a:t> The nuclear membrane breaks down.</a:t>
            </a:r>
          </a:p>
          <a:p>
            <a:pPr marL="287338" lvl="2" indent="4763" eaLnBrk="1" hangingPunct="1">
              <a:tabLst>
                <a:tab pos="1255713" algn="l"/>
              </a:tabLst>
            </a:pPr>
            <a:endParaRPr lang="en-US" sz="2400" dirty="0" smtClean="0"/>
          </a:p>
          <a:p>
            <a:pPr marL="0" indent="0" eaLnBrk="1" hangingPunct="1">
              <a:tabLst>
                <a:tab pos="1255713" algn="l"/>
              </a:tabLst>
            </a:pPr>
            <a:endParaRPr lang="en-US" sz="2400" dirty="0" smtClean="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 flipV="1">
            <a:off x="5973763" y="841375"/>
            <a:ext cx="1146175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72038" y="614363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Spindle </a:t>
            </a:r>
          </a:p>
          <a:p>
            <a:r>
              <a:rPr lang="en-US" b="1"/>
              <a:t>forming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5357813" y="3540125"/>
            <a:ext cx="936625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0" y="46228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Centromere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088188" y="3906838"/>
            <a:ext cx="169862" cy="1039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7264400" y="3130550"/>
            <a:ext cx="422275" cy="178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577013" y="4879975"/>
            <a:ext cx="2011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Chromosomes</a:t>
            </a:r>
          </a:p>
          <a:p>
            <a:r>
              <a:rPr lang="en-US" b="1" dirty="0"/>
              <a:t>(paired chromatids)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0" y="4419600"/>
            <a:ext cx="461962" cy="4714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246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613" y="1041400"/>
            <a:ext cx="37592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92838" cy="1143000"/>
          </a:xfrm>
        </p:spPr>
        <p:txBody>
          <a:bodyPr/>
          <a:lstStyle/>
          <a:p>
            <a:pPr eaLnBrk="1" hangingPunct="1"/>
            <a:r>
              <a:rPr lang="en-US" smtClean="0"/>
              <a:t>Prophase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4540250" cy="4752975"/>
          </a:xfrm>
          <a:noFill/>
        </p:spPr>
        <p:txBody>
          <a:bodyPr>
            <a:normAutofit/>
          </a:bodyPr>
          <a:lstStyle/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800" dirty="0" smtClean="0"/>
              <a:t> The centrioles move to opposite poles of the cell</a:t>
            </a:r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8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8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8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800" b="1" u="sng" dirty="0" smtClean="0"/>
              <a:t> Spindle fibres begin to form from the centrioles.</a:t>
            </a:r>
          </a:p>
          <a:p>
            <a:pPr marL="287338" lvl="2" indent="4763" eaLnBrk="1" hangingPunct="1">
              <a:tabLst>
                <a:tab pos="1255713" algn="l"/>
              </a:tabLst>
            </a:pPr>
            <a:endParaRPr lang="en-US" sz="2800" dirty="0" smtClean="0"/>
          </a:p>
          <a:p>
            <a:pPr marL="287338" lvl="2" indent="4763" eaLnBrk="1" hangingPunct="1">
              <a:buFontTx/>
              <a:buNone/>
              <a:tabLst>
                <a:tab pos="1255713" algn="l"/>
              </a:tabLst>
            </a:pPr>
            <a:endParaRPr lang="en-US" sz="2800" dirty="0" smtClean="0"/>
          </a:p>
          <a:p>
            <a:pPr marL="0" indent="0" eaLnBrk="1" hangingPunct="1">
              <a:tabLst>
                <a:tab pos="1255713" algn="l"/>
              </a:tabLst>
            </a:pPr>
            <a:endParaRPr lang="en-US" dirty="0" smtClean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5973763" y="841375"/>
            <a:ext cx="1146175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72038" y="614363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Spindle </a:t>
            </a:r>
          </a:p>
          <a:p>
            <a:r>
              <a:rPr lang="en-US" b="1"/>
              <a:t>forming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5357813" y="3540125"/>
            <a:ext cx="936625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572000" y="46228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Centromere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088188" y="3906838"/>
            <a:ext cx="169862" cy="1039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7264400" y="3130550"/>
            <a:ext cx="422275" cy="178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577013" y="4879975"/>
            <a:ext cx="2011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Chromosomes</a:t>
            </a:r>
          </a:p>
          <a:p>
            <a:r>
              <a:rPr lang="en-US" b="1" dirty="0"/>
              <a:t>(paired chromatids)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8459788" y="4508500"/>
            <a:ext cx="461962" cy="4714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57200" y="623728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Chromatids become visible under the light microscope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tx1"/>
                </a:solidFill>
              </a:rPr>
              <a:t>Prophase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10247" name="Picture 10" descr="animal_pr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7000"/>
            <a:ext cx="3429000" cy="3429000"/>
          </a:xfrm>
          <a:noFill/>
        </p:spPr>
      </p:pic>
      <p:pic>
        <p:nvPicPr>
          <p:cNvPr id="10248" name="Picture 14" descr="plant_pr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1371600" y="3429000"/>
            <a:ext cx="792163" cy="511175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685800" y="30480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Spindle fibers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400800" y="5029200"/>
            <a:ext cx="1143000" cy="228600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7239000" y="52578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Centrioles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246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9"/>
          <a:stretch>
            <a:fillRect/>
          </a:stretch>
        </p:blipFill>
        <p:spPr bwMode="auto">
          <a:xfrm>
            <a:off x="4868863" y="1390650"/>
            <a:ext cx="4027487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Metaphase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4298950" cy="5110162"/>
          </a:xfrm>
          <a:noFill/>
        </p:spPr>
        <p:txBody>
          <a:bodyPr>
            <a:noAutofit/>
          </a:bodyPr>
          <a:lstStyle/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b="1" dirty="0" smtClean="0"/>
              <a:t> </a:t>
            </a:r>
            <a:r>
              <a:rPr lang="en-US" sz="2400" b="1" u="sng" dirty="0" smtClean="0"/>
              <a:t>The second phase of mitosis.</a:t>
            </a:r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dirty="0" smtClean="0"/>
              <a:t> Spindle fibres connect the </a:t>
            </a:r>
            <a:r>
              <a:rPr lang="en-US" sz="2400" dirty="0" err="1" smtClean="0"/>
              <a:t>centromere</a:t>
            </a:r>
            <a:r>
              <a:rPr lang="en-US" sz="2400" dirty="0" smtClean="0"/>
              <a:t> of each chromosome to the poles of the spindle.</a:t>
            </a:r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dirty="0" smtClean="0"/>
              <a:t> Spindle fibres help chromosomes line up across the equator (center) of the cell.</a:t>
            </a:r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400" dirty="0" smtClean="0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7697788" y="881063"/>
            <a:ext cx="188912" cy="1090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208838" y="6016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Centriole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7226300" y="4578350"/>
            <a:ext cx="152400" cy="1206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797675" y="572135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Spindle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tx1"/>
                </a:solidFill>
              </a:rPr>
              <a:t>Metaphase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12295" name="Picture 10" descr="animal_meta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667000"/>
            <a:ext cx="3429000" cy="3429000"/>
          </a:xfrm>
          <a:noFill/>
        </p:spPr>
      </p:pic>
      <p:pic>
        <p:nvPicPr>
          <p:cNvPr id="12296" name="Picture 12" descr="plant_meta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24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370013"/>
            <a:ext cx="43815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Anaphase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4445000" cy="4525962"/>
          </a:xfrm>
        </p:spPr>
        <p:txBody>
          <a:bodyPr>
            <a:noAutofit/>
          </a:bodyPr>
          <a:lstStyle/>
          <a:p>
            <a:pPr marL="287338" lvl="2" indent="4763" eaLnBrk="1" hangingPunct="1">
              <a:tabLst>
                <a:tab pos="1255713" algn="l"/>
              </a:tabLst>
            </a:pPr>
            <a:r>
              <a:rPr lang="en-US" sz="2400" dirty="0" smtClean="0"/>
              <a:t>The third phase of mitosis.</a:t>
            </a:r>
          </a:p>
          <a:p>
            <a:pPr marL="287338" lvl="2" indent="4763" eaLnBrk="1" hangingPunct="1"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tabLst>
                <a:tab pos="1255713" algn="l"/>
              </a:tabLst>
            </a:pPr>
            <a:r>
              <a:rPr lang="en-US" sz="2400" b="1" u="sng" dirty="0" smtClean="0"/>
              <a:t>Centromeres are split apart</a:t>
            </a:r>
          </a:p>
          <a:p>
            <a:pPr marL="287338" lvl="2" indent="4763" eaLnBrk="1" hangingPunct="1"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tabLst>
                <a:tab pos="1255713" algn="l"/>
              </a:tabLst>
            </a:pPr>
            <a:r>
              <a:rPr lang="en-US" sz="2400" dirty="0" smtClean="0"/>
              <a:t>Each chromatid pair splits (each are now called daughter chromosomes). </a:t>
            </a:r>
          </a:p>
          <a:p>
            <a:pPr marL="287338" lvl="2" indent="4763" eaLnBrk="1" hangingPunct="1"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tabLst>
                <a:tab pos="1255713" algn="l"/>
              </a:tabLst>
            </a:pPr>
            <a:r>
              <a:rPr lang="en-US" sz="2400" dirty="0" smtClean="0"/>
              <a:t>Spindle fibres shorten and thicken, pulling one chromatid (</a:t>
            </a:r>
            <a:r>
              <a:rPr lang="en-US" sz="2400" b="1" u="sng" dirty="0" smtClean="0"/>
              <a:t>chromosome)</a:t>
            </a:r>
            <a:r>
              <a:rPr lang="en-US" sz="2400" dirty="0" smtClean="0"/>
              <a:t> from each spilt pair to opposite poles.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260850" y="1192213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/>
              <a:t>Individual</a:t>
            </a:r>
          </a:p>
          <a:p>
            <a:pPr algn="ctr" eaLnBrk="0" hangingPunct="0"/>
            <a:r>
              <a:rPr lang="en-US" b="1"/>
              <a:t>chromosomes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5511800" y="1803400"/>
            <a:ext cx="1054100" cy="1022350"/>
          </a:xfrm>
          <a:custGeom>
            <a:avLst/>
            <a:gdLst>
              <a:gd name="T0" fmla="*/ 0 w 664"/>
              <a:gd name="T1" fmla="*/ 2147483647 h 644"/>
              <a:gd name="T2" fmla="*/ 2147483647 w 664"/>
              <a:gd name="T3" fmla="*/ 0 h 644"/>
              <a:gd name="T4" fmla="*/ 2147483647 w 664"/>
              <a:gd name="T5" fmla="*/ 2147483647 h 644"/>
              <a:gd name="T6" fmla="*/ 0 60000 65536"/>
              <a:gd name="T7" fmla="*/ 0 60000 65536"/>
              <a:gd name="T8" fmla="*/ 0 60000 65536"/>
              <a:gd name="T9" fmla="*/ 0 w 664"/>
              <a:gd name="T10" fmla="*/ 0 h 644"/>
              <a:gd name="T11" fmla="*/ 664 w 664"/>
              <a:gd name="T12" fmla="*/ 644 h 6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4" h="644">
                <a:moveTo>
                  <a:pt x="0" y="640"/>
                </a:moveTo>
                <a:lnTo>
                  <a:pt x="28" y="0"/>
                </a:lnTo>
                <a:lnTo>
                  <a:pt x="664" y="64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How do little elephants grow up to be BIG elephants?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4102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tx1"/>
                </a:solidFill>
              </a:rPr>
              <a:t>Anaphase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14343" name="Picture 10" descr="animal_ana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743200"/>
            <a:ext cx="3429000" cy="3429000"/>
          </a:xfrm>
          <a:noFill/>
        </p:spPr>
      </p:pic>
      <p:pic>
        <p:nvPicPr>
          <p:cNvPr id="14344" name="Picture 12" descr="plant_ana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743200"/>
            <a:ext cx="3429000" cy="3429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Anaphase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24025" y="2124075"/>
            <a:ext cx="5695950" cy="34766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Telophase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475163" cy="4924425"/>
          </a:xfrm>
        </p:spPr>
        <p:txBody>
          <a:bodyPr>
            <a:normAutofit/>
          </a:bodyPr>
          <a:lstStyle/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dirty="0" smtClean="0"/>
              <a:t>The fourth and final phase of mitosis.</a:t>
            </a:r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dirty="0" smtClean="0"/>
              <a:t>Chromosomes gather at opposite ends of the cell.  They begin to unwind and are less visible.</a:t>
            </a:r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b="1" u="sng" dirty="0" smtClean="0"/>
              <a:t>Nuclear membrane begins to reform</a:t>
            </a:r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endParaRPr lang="en-US" sz="2400" dirty="0" smtClean="0"/>
          </a:p>
          <a:p>
            <a:pPr marL="287338" lvl="2" indent="4763" eaLnBrk="1" hangingPunct="1">
              <a:lnSpc>
                <a:spcPct val="90000"/>
              </a:lnSpc>
              <a:tabLst>
                <a:tab pos="1255713" algn="l"/>
              </a:tabLst>
            </a:pPr>
            <a:r>
              <a:rPr lang="en-US" sz="2400" b="1" u="sng" dirty="0" smtClean="0"/>
              <a:t>Spindle fibres begin to break down.</a:t>
            </a:r>
          </a:p>
        </p:txBody>
      </p:sp>
      <p:pic>
        <p:nvPicPr>
          <p:cNvPr id="16388" name="Picture 4" descr="p246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6"/>
          <a:stretch>
            <a:fillRect/>
          </a:stretch>
        </p:blipFill>
        <p:spPr bwMode="auto">
          <a:xfrm>
            <a:off x="5081588" y="1133475"/>
            <a:ext cx="4062412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tx1"/>
                </a:solidFill>
              </a:rPr>
              <a:t>Telophase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17415" name="Picture 10" descr="animal_tel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667000"/>
            <a:ext cx="3429000" cy="3429000"/>
          </a:xfrm>
          <a:noFill/>
        </p:spPr>
      </p:pic>
      <p:pic>
        <p:nvPicPr>
          <p:cNvPr id="17416" name="Picture 12" descr="plant_tel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Cytokinesis in Animals</a:t>
            </a:r>
          </a:p>
        </p:txBody>
      </p:sp>
      <p:pic>
        <p:nvPicPr>
          <p:cNvPr id="18435" name="Picture 4" descr="openingchapter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989138"/>
            <a:ext cx="5400675" cy="4356100"/>
          </a:xfrm>
          <a:noFill/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755650" y="1052513"/>
            <a:ext cx="7848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u="sng"/>
              <a:t>After mitosis the cytoplasm separates and two identical daughter cells form.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Cytokinesis in Plants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287338" lvl="2" indent="4763" eaLnBrk="1" hangingPunct="1">
              <a:tabLst>
                <a:tab pos="1255713" algn="l"/>
              </a:tabLst>
            </a:pPr>
            <a:r>
              <a:rPr lang="en-US" smtClean="0"/>
              <a:t>In plants, a structure known as the cell plate forms midway between the divided nuclei.</a:t>
            </a:r>
          </a:p>
        </p:txBody>
      </p:sp>
      <p:pic>
        <p:nvPicPr>
          <p:cNvPr id="19460" name="Picture 4" descr="sb4505f1 [Converted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2133600"/>
            <a:ext cx="5184775" cy="3702050"/>
          </a:xfrm>
          <a:noFill/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5580063" y="2492375"/>
            <a:ext cx="720725" cy="588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2916238" y="2420938"/>
            <a:ext cx="1439862" cy="904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940425" y="21336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Cell wall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763713" y="21336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Cell plate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23850" y="5876925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200" b="1" u="sng"/>
              <a:t>The cell plate gradually develops into a separating membrane and a cell wall begins to appear.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71563" y="214313"/>
            <a:ext cx="7072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 dirty="0"/>
              <a:t>Animal Cell Cycle-- Review</a:t>
            </a:r>
          </a:p>
          <a:p>
            <a:pPr eaLnBrk="0" hangingPunct="0"/>
            <a:endParaRPr lang="en-US" sz="4000" dirty="0"/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838200" y="1066800"/>
          <a:ext cx="7391400" cy="4918076"/>
        </p:xfrm>
        <a:graphic>
          <a:graphicData uri="http://schemas.openxmlformats.org/drawingml/2006/table">
            <a:tbl>
              <a:tblPr/>
              <a:tblGrid>
                <a:gridCol w="3733800"/>
                <a:gridCol w="3657600"/>
              </a:tblGrid>
              <a:tr h="1746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7" name="Picture 4" descr="interphas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6" descr="pr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8" descr="metaph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52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10" descr="anaph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352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12" descr="telophase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1816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14" descr="interphase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25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Rat – epithelial cells</a:t>
            </a:r>
          </a:p>
        </p:txBody>
      </p:sp>
      <p:pic>
        <p:nvPicPr>
          <p:cNvPr id="21507" name="Picture 3" descr="mitosis pic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341438"/>
            <a:ext cx="6697663" cy="4587875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59113" y="98107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Prophase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580063" y="98107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Metaphase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787900" y="58769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Telophase</a:t>
            </a:r>
          </a:p>
        </p:txBody>
      </p:sp>
      <p:pic>
        <p:nvPicPr>
          <p:cNvPr id="9" name="Picture 8" descr="video image 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4960" y="5562600"/>
            <a:ext cx="1209040" cy="12954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05000" y="59436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15803" y="6477000"/>
            <a:ext cx="4485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Re-watch the video from earlier 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28750" y="100013"/>
            <a:ext cx="657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Plant Cell Cycle -- Review</a:t>
            </a:r>
          </a:p>
          <a:p>
            <a:pPr eaLnBrk="0" hangingPunct="0"/>
            <a:endParaRPr lang="en-US" sz="4000"/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/>
        </p:nvGraphicFramePr>
        <p:xfrm>
          <a:off x="450850" y="914400"/>
          <a:ext cx="8693150" cy="4847590"/>
        </p:xfrm>
        <a:graphic>
          <a:graphicData uri="http://schemas.openxmlformats.org/drawingml/2006/table">
            <a:tbl>
              <a:tblPr/>
              <a:tblGrid>
                <a:gridCol w="4386263"/>
                <a:gridCol w="4306887"/>
              </a:tblGrid>
              <a:tr h="1616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5" name="Picture 4" descr="alliuminterphas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" descr="alliumpr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8" descr="alliummetaph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05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10" descr="alliumanaph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4290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12" descr="alliumteloph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3340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14" descr="alliuminterphas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3340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2303463" cy="3311525"/>
          </a:xfrm>
        </p:spPr>
        <p:txBody>
          <a:bodyPr/>
          <a:lstStyle/>
          <a:p>
            <a:pPr eaLnBrk="1" hangingPunct="1"/>
            <a:r>
              <a:rPr lang="en-GB" smtClean="0"/>
              <a:t>Plants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pic>
        <p:nvPicPr>
          <p:cNvPr id="23555" name="Picture 3" descr="mitosis 5 stag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333375"/>
            <a:ext cx="6192837" cy="61753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008063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Why do animals shed their skin?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u="sng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7338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14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098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Interactive Cell Division</a:t>
            </a:r>
            <a:endParaRPr lang="en-CA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97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chemeClr val="tx2"/>
              </a:solidFill>
            </a:endParaRPr>
          </a:p>
          <a:p>
            <a:pPr algn="ctr"/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://www.pbs.org/wgbh/nova/assets/img/posters/how-cells-divide-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582025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Checkpoints in the Cell Cycle</a:t>
            </a:r>
            <a:endParaRPr lang="en-CA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cell will not divide if:</a:t>
            </a:r>
          </a:p>
          <a:p>
            <a:pPr lvl="1"/>
            <a:r>
              <a:rPr lang="en-US" sz="3200" b="1" u="sng" dirty="0" smtClean="0"/>
              <a:t>Signals from surrounding cells tell the cell not to divide</a:t>
            </a:r>
          </a:p>
          <a:p>
            <a:pPr lvl="1"/>
            <a:r>
              <a:rPr lang="en-US" sz="3200" dirty="0" smtClean="0"/>
              <a:t>There are not enough nutrients to provide for cell growth</a:t>
            </a:r>
          </a:p>
          <a:p>
            <a:pPr lvl="1"/>
            <a:r>
              <a:rPr lang="en-US" sz="3200" dirty="0" smtClean="0"/>
              <a:t>The DNA within the nucleus has not been replicated</a:t>
            </a:r>
          </a:p>
          <a:p>
            <a:pPr lvl="1"/>
            <a:r>
              <a:rPr lang="en-US" sz="3200" dirty="0" smtClean="0"/>
              <a:t>The DNA is damaged</a:t>
            </a:r>
            <a:endParaRPr lang="en-CA" sz="3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733800" y="40386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Interactive Cell Division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Timing Cell Division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4" name="Text Box 8"/>
          <p:cNvSpPr>
            <a:spLocks noGrp="1" noChangeArrowheads="1"/>
          </p:cNvSpPr>
          <p:nvPr>
            <p:ph idx="1"/>
          </p:nvPr>
        </p:nvSpPr>
        <p:spPr>
          <a:xfrm>
            <a:off x="609600" y="152400"/>
            <a:ext cx="8229600" cy="1661993"/>
          </a:xfr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Mitosis Animations </a:t>
            </a:r>
            <a:r>
              <a:rPr lang="en-US" sz="4400" dirty="0" smtClean="0">
                <a:solidFill>
                  <a:srgbClr val="FFFF00"/>
                </a:solidFill>
              </a:rPr>
              <a:t>-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Click the images to view</a:t>
            </a:r>
          </a:p>
        </p:txBody>
      </p:sp>
      <p:pic>
        <p:nvPicPr>
          <p:cNvPr id="5" name="Picture 4" descr="video image 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4960" y="5562600"/>
            <a:ext cx="1209040" cy="1295400"/>
          </a:xfrm>
          <a:prstGeom prst="rect">
            <a:avLst/>
          </a:prstGeom>
        </p:spPr>
      </p:pic>
      <p:pic>
        <p:nvPicPr>
          <p:cNvPr id="4097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285871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724400"/>
            <a:ext cx="2743200" cy="154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Errors in Mitosis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4709160"/>
          </a:xfrm>
        </p:spPr>
        <p:txBody>
          <a:bodyPr/>
          <a:lstStyle/>
          <a:p>
            <a:pPr eaLnBrk="1" hangingPunct="1"/>
            <a:r>
              <a:rPr lang="en-US" dirty="0" smtClean="0"/>
              <a:t>Substances such as toxic chemicals, radiation and viruses and cause MUTATIONS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b="1" u="sng" dirty="0" smtClean="0"/>
              <a:t>Mutations alter the structure of DNA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When these cells divide the mutation is passed </a:t>
            </a:r>
            <a:r>
              <a:rPr lang="en-US" b="1" u="sng" dirty="0" smtClean="0"/>
              <a:t>ONLY to the daughter cells</a:t>
            </a:r>
          </a:p>
        </p:txBody>
      </p:sp>
      <p:pic>
        <p:nvPicPr>
          <p:cNvPr id="3074" name="Picture 2" descr="http://watchcartoononline.com/thumbs/Teenage-Mutant-Ninja-Turtles-Episode-181-The-New-Mu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506" y="4305299"/>
            <a:ext cx="3303494" cy="255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in Mitosis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One result of a mutation can cause cells to divide uncontrollably leading to CANCER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/>
              <a:t>Eg</a:t>
            </a:r>
            <a:r>
              <a:rPr lang="en-US" sz="2400" dirty="0" smtClean="0"/>
              <a:t>. Cigarette smoke can alter the chromosomes in the lungs causing these cells to undergo mitosis much faster than normal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b="1" u="sng" dirty="0" smtClean="0"/>
              <a:t>This can lead to Lung Cancer</a:t>
            </a:r>
          </a:p>
        </p:txBody>
      </p:sp>
      <p:pic>
        <p:nvPicPr>
          <p:cNvPr id="65544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341438"/>
            <a:ext cx="4038600" cy="2185987"/>
          </a:xfrm>
        </p:spPr>
      </p:pic>
      <p:pic>
        <p:nvPicPr>
          <p:cNvPr id="65546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4221163"/>
            <a:ext cx="3125788" cy="2473325"/>
          </a:xfrm>
          <a:noFill/>
        </p:spPr>
      </p:pic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787900" y="3716338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Healthy Lung	    Cancerous Lung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65544" grpId="0"/>
      <p:bldP spid="655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u="sng" smtClean="0"/>
              <a:t>Retinoblastoma</a:t>
            </a:r>
            <a:r>
              <a:rPr lang="en-US" sz="4000" smtClean="0"/>
              <a:t> – Cancer of the Retina (back of the eye)</a:t>
            </a: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571625"/>
            <a:ext cx="4643438" cy="3162300"/>
          </a:xfrm>
          <a:noFill/>
        </p:spPr>
      </p:pic>
      <p:pic>
        <p:nvPicPr>
          <p:cNvPr id="6861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3050" y="1601788"/>
            <a:ext cx="2628900" cy="2181225"/>
          </a:xfrm>
          <a:noFill/>
        </p:spPr>
      </p:pic>
      <p:pic>
        <p:nvPicPr>
          <p:cNvPr id="6861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57813" y="3857625"/>
            <a:ext cx="2524125" cy="2181225"/>
          </a:xfrm>
          <a:noFill/>
        </p:spPr>
      </p:pic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179388" y="5013325"/>
            <a:ext cx="45370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Retinoblastoma is caused by a mutation to certain genes in the eye which are carried on by mitosis.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u="sng" dirty="0" smtClean="0">
                <a:solidFill>
                  <a:srgbClr val="FFFF00"/>
                </a:solidFill>
              </a:rPr>
              <a:t>Because Of The Cell Cycle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16113"/>
            <a:ext cx="3270250" cy="3967162"/>
          </a:xfrm>
          <a:noFill/>
        </p:spPr>
      </p:pic>
      <p:pic>
        <p:nvPicPr>
          <p:cNvPr id="5124" name="Picture 8" descr="mitosis pic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060575"/>
            <a:ext cx="4418012" cy="3025775"/>
          </a:xfrm>
          <a:noFill/>
        </p:spPr>
      </p:pic>
      <p:pic>
        <p:nvPicPr>
          <p:cNvPr id="6" name="Picture 5" descr="video image 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4960" y="5562600"/>
            <a:ext cx="120904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Cycle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7859712" cy="5111750"/>
          </a:xfrm>
        </p:spPr>
        <p:txBody>
          <a:bodyPr/>
          <a:lstStyle/>
          <a:p>
            <a:pPr eaLnBrk="1" hangingPunct="1"/>
            <a:r>
              <a:rPr lang="en-US" sz="2800" smtClean="0"/>
              <a:t>Replication and division of the cells nucleus where the daughter cells are exact replications of the parent cells.</a:t>
            </a:r>
          </a:p>
          <a:p>
            <a:pPr lvl="1" eaLnBrk="1" hangingPunct="1"/>
            <a:r>
              <a:rPr lang="en-US" smtClean="0"/>
              <a:t>New body cells are produced for:</a:t>
            </a:r>
          </a:p>
          <a:p>
            <a:pPr lvl="2" eaLnBrk="1" hangingPunct="1"/>
            <a:r>
              <a:rPr lang="en-US" sz="2800" b="1" u="sng" smtClean="0"/>
              <a:t>Growth</a:t>
            </a:r>
          </a:p>
          <a:p>
            <a:pPr lvl="2" eaLnBrk="1" hangingPunct="1"/>
            <a:r>
              <a:rPr lang="en-US" sz="2800" b="1" u="sng" smtClean="0"/>
              <a:t>Replacing damaged or old cells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148" name="Picture 5" descr="cell cy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4437063"/>
            <a:ext cx="4114800" cy="19827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Cell Cycle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Within The Cell Cycle there is the Growth Phase, Division Phase (Mitosis) and Cell Division (</a:t>
            </a:r>
            <a:r>
              <a:rPr lang="en-US" sz="2400" dirty="0" err="1" smtClean="0"/>
              <a:t>Cytokinesis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Growth phase is called Interphase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Division Phase (Mitosis) is comprised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u="sng" dirty="0" smtClean="0"/>
              <a:t>Prophase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u="sng" dirty="0" smtClean="0"/>
              <a:t>Metaphase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u="sng" dirty="0" smtClean="0"/>
              <a:t>Anaphase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u="sng" dirty="0" smtClean="0"/>
              <a:t>Telophase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Cell Division (</a:t>
            </a:r>
            <a:r>
              <a:rPr lang="en-US" sz="2400" dirty="0" err="1" smtClean="0"/>
              <a:t>Cytokinesis</a:t>
            </a:r>
            <a:r>
              <a:rPr lang="en-US" sz="2400" dirty="0" smtClean="0"/>
              <a:t>) causes 1 cell to become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b4511f1CELLCYCLEno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0"/>
            <a:ext cx="568960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2708275"/>
            <a:ext cx="1692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Mitosis and Cell Division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164388" y="29972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Interphase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 flipH="1" flipV="1">
            <a:off x="2411413" y="260350"/>
            <a:ext cx="0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H="1">
            <a:off x="2124075" y="4724400"/>
            <a:ext cx="0" cy="1873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2124075" y="6597650"/>
            <a:ext cx="50403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2411413" y="260350"/>
            <a:ext cx="4752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>
            <a:off x="7164388" y="260350"/>
            <a:ext cx="0" cy="6337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Material</a:t>
            </a:r>
            <a:endParaRPr lang="en-CA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2875" y="1600200"/>
            <a:ext cx="5715000" cy="90011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DNA - </a:t>
            </a:r>
            <a:r>
              <a:rPr lang="en-CA" b="1" u="sng" smtClean="0"/>
              <a:t>Deoxyribonucleic acid </a:t>
            </a:r>
          </a:p>
        </p:txBody>
      </p:sp>
      <p:pic>
        <p:nvPicPr>
          <p:cNvPr id="9221" name="Picture 5" descr="http://t1.gstatic.com/images?q=tbn:ANd9GcTH8Sv3zUzLznuPpV40Vvo3vhjGvAFO_Y3-2BnsUuFuzwFuKNg&amp;t=1&amp;usg=__CLx5_KJI6Yc3neoigyaQ3aUnHV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357563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http://t1.gstatic.com/images?q=tbn:ANd9GcRPIfxIqthzbagtO4nv3deyX4MQVsk19IORysANjt4dXe65mrA&amp;t=1&amp;usg=__I6wevgFdwjig0hRcvhCm4STs73M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4572000"/>
            <a:ext cx="2247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http://t3.gstatic.com/images?q=tbn:ANd9GcSzyGVt7SQbdj0VP7zAnU9dpGQz3LKn_n1hUPnLO9ii9vMRjw8&amp;t=1&amp;usg=__3mOEgWdJE5534ADc7YoSs1-FRW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1428750"/>
            <a:ext cx="23637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429250"/>
            <a:ext cx="5715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Chromosomes</a:t>
            </a:r>
            <a:endParaRPr lang="en-CA" sz="3200" kern="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000375" y="3000375"/>
            <a:ext cx="2786063" cy="9286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143375" y="3000375"/>
            <a:ext cx="1643063" cy="1428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978</Words>
  <Application>Microsoft Macintosh PowerPoint</Application>
  <PresentationFormat>On-screen Show (4:3)</PresentationFormat>
  <Paragraphs>224</Paragraphs>
  <Slides>45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Apex</vt:lpstr>
      <vt:lpstr>Mitosis &amp; The Cell Cycle</vt:lpstr>
      <vt:lpstr>PowerPoint Presentation</vt:lpstr>
      <vt:lpstr>PowerPoint Presentation</vt:lpstr>
      <vt:lpstr>Why do animals shed their skin?</vt:lpstr>
      <vt:lpstr>Because Of The Cell Cycle</vt:lpstr>
      <vt:lpstr>Cell Cycle</vt:lpstr>
      <vt:lpstr>The Cell Cycle</vt:lpstr>
      <vt:lpstr>PowerPoint Presentation</vt:lpstr>
      <vt:lpstr>Genetic Material</vt:lpstr>
      <vt:lpstr>Genetic Material </vt:lpstr>
      <vt:lpstr>Genes</vt:lpstr>
      <vt:lpstr>Genes</vt:lpstr>
      <vt:lpstr>PowerPoint Presentation</vt:lpstr>
      <vt:lpstr>PowerPoint Presentation</vt:lpstr>
      <vt:lpstr>PowerPoint Presentation</vt:lpstr>
      <vt:lpstr>Human – Animal Gene Similarities</vt:lpstr>
      <vt:lpstr>End of Day 1</vt:lpstr>
      <vt:lpstr>Interphase</vt:lpstr>
      <vt:lpstr>PowerPoint Presentation</vt:lpstr>
      <vt:lpstr>Interphase</vt:lpstr>
      <vt:lpstr>Cell Division Phase (Mitosis)</vt:lpstr>
      <vt:lpstr>Mitosis</vt:lpstr>
      <vt:lpstr>PowerPoint Presentation</vt:lpstr>
      <vt:lpstr>Prophase</vt:lpstr>
      <vt:lpstr>Prophase</vt:lpstr>
      <vt:lpstr>Prophase</vt:lpstr>
      <vt:lpstr>Metaphase</vt:lpstr>
      <vt:lpstr>Metaphase</vt:lpstr>
      <vt:lpstr>Anaphase</vt:lpstr>
      <vt:lpstr>Anaphase</vt:lpstr>
      <vt:lpstr>Anaphase</vt:lpstr>
      <vt:lpstr>Telophase</vt:lpstr>
      <vt:lpstr>Telophase</vt:lpstr>
      <vt:lpstr>Cytokinesis in Animals</vt:lpstr>
      <vt:lpstr>Cytokinesis in Plants</vt:lpstr>
      <vt:lpstr>PowerPoint Presentation</vt:lpstr>
      <vt:lpstr>Rat – epithelial cells</vt:lpstr>
      <vt:lpstr>PowerPoint Presentation</vt:lpstr>
      <vt:lpstr>Plants  </vt:lpstr>
      <vt:lpstr>Interactive Cell Division</vt:lpstr>
      <vt:lpstr>Checkpoints in the Cell Cycle</vt:lpstr>
      <vt:lpstr>Interactive Cell Division   Timing Cell Division  </vt:lpstr>
      <vt:lpstr>Errors in Mitosis</vt:lpstr>
      <vt:lpstr>Errors in Mitosis</vt:lpstr>
      <vt:lpstr>Retinoblastoma – Cancer of the Retina (back of the eye)</vt:lpstr>
    </vt:vector>
  </TitlesOfParts>
  <Company>Peel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Peel District School Board</dc:creator>
  <cp:lastModifiedBy/>
  <cp:revision>18</cp:revision>
  <cp:lastPrinted>2017-01-18T01:34:49Z</cp:lastPrinted>
  <dcterms:created xsi:type="dcterms:W3CDTF">2011-10-24T11:43:55Z</dcterms:created>
  <dcterms:modified xsi:type="dcterms:W3CDTF">2017-01-18T01:35:03Z</dcterms:modified>
</cp:coreProperties>
</file>