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58" r:id="rId3"/>
    <p:sldId id="259" r:id="rId4"/>
    <p:sldId id="306" r:id="rId5"/>
    <p:sldId id="260" r:id="rId6"/>
    <p:sldId id="305" r:id="rId7"/>
    <p:sldId id="263" r:id="rId8"/>
    <p:sldId id="264" r:id="rId9"/>
    <p:sldId id="265" r:id="rId10"/>
    <p:sldId id="307" r:id="rId11"/>
    <p:sldId id="270" r:id="rId12"/>
    <p:sldId id="272" r:id="rId13"/>
    <p:sldId id="274" r:id="rId14"/>
    <p:sldId id="276" r:id="rId15"/>
    <p:sldId id="279" r:id="rId16"/>
    <p:sldId id="280" r:id="rId17"/>
    <p:sldId id="309" r:id="rId18"/>
    <p:sldId id="284" r:id="rId19"/>
    <p:sldId id="286" r:id="rId20"/>
    <p:sldId id="288" r:id="rId21"/>
    <p:sldId id="289" r:id="rId22"/>
    <p:sldId id="291" r:id="rId23"/>
    <p:sldId id="292" r:id="rId24"/>
    <p:sldId id="310" r:id="rId25"/>
    <p:sldId id="311" r:id="rId26"/>
    <p:sldId id="295" r:id="rId27"/>
    <p:sldId id="296" r:id="rId28"/>
    <p:sldId id="313" r:id="rId29"/>
    <p:sldId id="314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E11C5-0455-DB49-9F7C-5415B2643B5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1B24D-B643-3745-901B-7D34B73B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8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0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0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0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CD733-6646-3245-BBFB-6168B533409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AD4F-9E4A-1543-93E4-EC2D4165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6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Ecosystems </a:t>
            </a:r>
            <a:r>
              <a:rPr lang="en-US" sz="8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07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0" y="127001"/>
            <a:ext cx="8817429" cy="66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Food Chains</a:t>
            </a:r>
            <a:endParaRPr lang="en-US" b="0"/>
          </a:p>
        </p:txBody>
      </p:sp>
      <p:sp>
        <p:nvSpPr>
          <p:cNvPr id="100147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5362575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food chain </a:t>
            </a:r>
            <a:r>
              <a:rPr lang="en-US" dirty="0"/>
              <a:t>is a sequence in which energy is transferred from one organism to the next as each organism eats another </a:t>
            </a:r>
            <a:r>
              <a:rPr lang="en-US" dirty="0" smtClean="0"/>
              <a:t>organism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96" y="1612900"/>
            <a:ext cx="2403929" cy="45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Food Webs</a:t>
            </a:r>
            <a:endParaRPr lang="en-US" b="0"/>
          </a:p>
        </p:txBody>
      </p:sp>
      <p:sp>
        <p:nvSpPr>
          <p:cNvPr id="1003526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food web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shows many feeding relationships that are possible in an </a:t>
            </a:r>
            <a:r>
              <a:rPr lang="en-US" dirty="0" smtClean="0"/>
              <a:t>ecosystem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481182"/>
            <a:ext cx="4831442" cy="43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Trophic Levels</a:t>
            </a:r>
            <a:endParaRPr lang="en-US" b="0"/>
          </a:p>
        </p:txBody>
      </p:sp>
      <p:sp>
        <p:nvSpPr>
          <p:cNvPr id="101069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trophic level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one of the steps in a food chain or food pyramid; examples include producers and primary, secondary, and tertiary </a:t>
            </a:r>
            <a:r>
              <a:rPr lang="en-US" dirty="0" smtClean="0"/>
              <a:t>consumers</a:t>
            </a: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FF0000"/>
                </a:solidFill>
              </a:rPr>
              <a:t>10% rule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Trophic Levels</a:t>
            </a:r>
          </a:p>
        </p:txBody>
      </p:sp>
      <p:pic>
        <p:nvPicPr>
          <p:cNvPr id="130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70" y="1417320"/>
            <a:ext cx="6114301" cy="46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Carbon Cycle</a:t>
            </a:r>
            <a:endParaRPr lang="en-US" b="0"/>
          </a:p>
        </p:txBody>
      </p:sp>
      <p:sp>
        <p:nvSpPr>
          <p:cNvPr id="98714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carbon cycle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movement of carbon from the nonliving environment into living things and </a:t>
            </a:r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2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Carbon Cycle</a:t>
            </a:r>
          </a:p>
        </p:txBody>
      </p:sp>
      <p:pic>
        <p:nvPicPr>
          <p:cNvPr id="128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9" y="1709738"/>
            <a:ext cx="8770257" cy="40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05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0"/>
            <a:ext cx="889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Humans Affect the Carbon Cycle</a:t>
            </a:r>
          </a:p>
        </p:txBody>
      </p:sp>
      <p:sp>
        <p:nvSpPr>
          <p:cNvPr id="106189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Humans burn fossil fuels, releasing carbon into the </a:t>
            </a:r>
            <a:r>
              <a:rPr lang="en-US" dirty="0" smtClean="0"/>
              <a:t>atmosphere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The carbon returns to the atmosphere as carbon </a:t>
            </a:r>
            <a:r>
              <a:rPr lang="en-US" dirty="0" smtClean="0"/>
              <a:t>dioxide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43" y="3372345"/>
            <a:ext cx="5252357" cy="34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Nitrogen Cycle</a:t>
            </a:r>
            <a:endParaRPr lang="en-US" b="0"/>
          </a:p>
        </p:txBody>
      </p:sp>
      <p:sp>
        <p:nvSpPr>
          <p:cNvPr id="106394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nitrogen cycle </a:t>
            </a:r>
            <a:r>
              <a:rPr lang="en-US" dirty="0"/>
              <a:t>is the process in which nitrogen circulates among the air, soil, water, plants, and animals in an </a:t>
            </a:r>
            <a:r>
              <a:rPr lang="en-US" dirty="0" smtClean="0"/>
              <a:t>ecosystem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Nitrogen </a:t>
            </a:r>
            <a:r>
              <a:rPr lang="en-US" dirty="0"/>
              <a:t>makes up </a:t>
            </a:r>
            <a:r>
              <a:rPr lang="en-US" b="1" dirty="0" smtClean="0">
                <a:solidFill>
                  <a:srgbClr val="FF0000"/>
                </a:solidFill>
              </a:rPr>
              <a:t>78% </a:t>
            </a:r>
            <a:r>
              <a:rPr lang="en-US" dirty="0" smtClean="0"/>
              <a:t>of </a:t>
            </a:r>
            <a:r>
              <a:rPr lang="en-US" dirty="0"/>
              <a:t>the gases in the </a:t>
            </a:r>
            <a:r>
              <a:rPr lang="en-US" dirty="0" smtClean="0"/>
              <a:t>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14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Life Depends on the Sun</a:t>
            </a:r>
            <a:endParaRPr lang="en-US" b="0"/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Photosynthesis</a:t>
            </a:r>
            <a:r>
              <a:rPr lang="en-US" b="1" dirty="0"/>
              <a:t> </a:t>
            </a:r>
            <a:r>
              <a:rPr lang="en-US" dirty="0"/>
              <a:t>is the process by which plants, algae, and some bacteria use sunlight, carbon dioxide, and water to produce carbohydrates and </a:t>
            </a:r>
            <a:r>
              <a:rPr lang="en-US" dirty="0" smtClean="0"/>
              <a:t>oxygen</a:t>
            </a:r>
            <a:endParaRPr lang="en-US" b="1" dirty="0"/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170363"/>
            <a:ext cx="698182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Nitrogen Cycle</a:t>
            </a:r>
            <a:endParaRPr lang="en-US" b="0"/>
          </a:p>
        </p:txBody>
      </p:sp>
      <p:sp>
        <p:nvSpPr>
          <p:cNvPr id="106599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Nitrogen-fixing bacteria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bacteria that convert atmospheric nitrogen into </a:t>
            </a:r>
            <a:r>
              <a:rPr lang="en-US" dirty="0" smtClean="0"/>
              <a:t>ammonia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Live on plants called legumes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Beans, peas, peanuts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“fix” nitrogen to a solid form that is stored in plants and passed up the food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94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9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Nitrogen Cycle</a:t>
            </a:r>
          </a:p>
        </p:txBody>
      </p:sp>
      <p:pic>
        <p:nvPicPr>
          <p:cNvPr id="128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9248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33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Phosphorus Cycle</a:t>
            </a:r>
            <a:endParaRPr lang="en-US" b="0"/>
          </a:p>
        </p:txBody>
      </p:sp>
      <p:sp>
        <p:nvSpPr>
          <p:cNvPr id="106803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phosphorus cycle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cyclic movement of phosphorus in different chemical forms from the environment to organisms and then back to the </a:t>
            </a:r>
            <a:r>
              <a:rPr lang="en-US" dirty="0" smtClean="0"/>
              <a:t>environment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Fertilizers put excess phosphorus and nitrogen into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Phosphorus Cycle</a:t>
            </a:r>
          </a:p>
        </p:txBody>
      </p:sp>
      <p:pic>
        <p:nvPicPr>
          <p:cNvPr id="129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6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0" y="780143"/>
            <a:ext cx="8273143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Acid Precipitation</a:t>
            </a:r>
          </a:p>
        </p:txBody>
      </p:sp>
      <p:sp>
        <p:nvSpPr>
          <p:cNvPr id="107213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When fuel is burned, large amounts of nitric oxide is release into the </a:t>
            </a:r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4" y="2693879"/>
            <a:ext cx="2969988" cy="3959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35" y="2606459"/>
            <a:ext cx="2715265" cy="41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</a:t>
            </a:r>
          </a:p>
        </p:txBody>
      </p:sp>
      <p:sp>
        <p:nvSpPr>
          <p:cNvPr id="104551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FF0000"/>
                </a:solidFill>
              </a:rPr>
              <a:t>Ecological </a:t>
            </a:r>
            <a:r>
              <a:rPr lang="en-US" b="1" dirty="0">
                <a:solidFill>
                  <a:srgbClr val="FF0000"/>
                </a:solidFill>
              </a:rPr>
              <a:t>succession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 gradual process of change and replacement of the types of species in a </a:t>
            </a:r>
            <a:r>
              <a:rPr lang="en-US" dirty="0" smtClean="0"/>
              <a:t>community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Each new community that arises often makes it harder for the previous community to </a:t>
            </a:r>
            <a:r>
              <a:rPr lang="en-US" dirty="0" smtClean="0"/>
              <a:t>survive</a:t>
            </a:r>
          </a:p>
          <a:p>
            <a:pPr lvl="1">
              <a:buClr>
                <a:srgbClr val="FFFFFF"/>
              </a:buClr>
            </a:pPr>
            <a:r>
              <a:rPr lang="en-US" b="1" dirty="0" smtClean="0">
                <a:solidFill>
                  <a:srgbClr val="FF0000"/>
                </a:solidFill>
              </a:rPr>
              <a:t>Primary (happens where there IS NOT soil)</a:t>
            </a:r>
          </a:p>
          <a:p>
            <a:pPr lvl="2">
              <a:buClr>
                <a:srgbClr val="FFFFFF"/>
              </a:buClr>
            </a:pPr>
            <a:r>
              <a:rPr lang="en-US" b="1" dirty="0" smtClean="0"/>
              <a:t>Rocks, glaciers</a:t>
            </a:r>
          </a:p>
          <a:p>
            <a:pPr lvl="1"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econdary succession (soil IS present)</a:t>
            </a:r>
          </a:p>
          <a:p>
            <a:pPr lvl="2">
              <a:buClr>
                <a:srgbClr val="FFFFFF"/>
              </a:buClr>
            </a:pPr>
            <a:r>
              <a:rPr lang="en-US" b="1" dirty="0" smtClean="0"/>
              <a:t>Fires, farmland, stores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4189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1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524000"/>
            <a:ext cx="904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524000"/>
            <a:ext cx="904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From Producers to Consumers</a:t>
            </a:r>
            <a:endParaRPr lang="en-US" b="0"/>
          </a:p>
        </p:txBody>
      </p:sp>
      <p:sp>
        <p:nvSpPr>
          <p:cNvPr id="99123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producer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an organism that can make organic molecules from inorganic </a:t>
            </a:r>
            <a:r>
              <a:rPr lang="en-US" dirty="0" smtClean="0"/>
              <a:t>molecules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Producers are also called </a:t>
            </a:r>
            <a:r>
              <a:rPr lang="en-US" b="1" dirty="0">
                <a:solidFill>
                  <a:srgbClr val="FF0000"/>
                </a:solidFill>
              </a:rPr>
              <a:t>autotrophs</a:t>
            </a:r>
            <a:r>
              <a:rPr lang="en-US" dirty="0"/>
              <a:t>, or </a:t>
            </a:r>
            <a:r>
              <a:rPr lang="en-US" dirty="0" smtClean="0"/>
              <a:t>self-feeders</a:t>
            </a: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FF0000"/>
                </a:solidFill>
              </a:rPr>
              <a:t>Chemoautotrophs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3670300"/>
            <a:ext cx="4368800" cy="29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8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Ecological Succession</a:t>
            </a:r>
            <a:endParaRPr lang="en-US" b="0"/>
          </a:p>
        </p:txBody>
      </p:sp>
      <p:sp>
        <p:nvSpPr>
          <p:cNvPr id="10823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pioneer species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starts life (mosses and lichens)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climax community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stable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572329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47" y="3572329"/>
            <a:ext cx="2846778" cy="25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70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109"/>
            <a:ext cx="4758871" cy="526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0"/>
            <a:ext cx="4152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/>
              <a:t>From Producers to Consumers</a:t>
            </a:r>
            <a:endParaRPr lang="en-US" b="0"/>
          </a:p>
        </p:txBody>
      </p:sp>
      <p:sp>
        <p:nvSpPr>
          <p:cNvPr id="99226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consumer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/>
              <a:t>is an organism that eats other organisms or organic matter instead of producing its own nutrients or obtaining nutrients from inorganic </a:t>
            </a:r>
            <a:r>
              <a:rPr lang="en-US" dirty="0" smtClean="0"/>
              <a:t>sources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Consumers are also called </a:t>
            </a:r>
            <a:r>
              <a:rPr lang="en-US" b="1" dirty="0">
                <a:solidFill>
                  <a:srgbClr val="FF0000"/>
                </a:solidFill>
              </a:rPr>
              <a:t>heterotrophs</a:t>
            </a:r>
            <a:r>
              <a:rPr lang="en-US" dirty="0"/>
              <a:t>, or </a:t>
            </a:r>
            <a:r>
              <a:rPr lang="en-US" dirty="0" smtClean="0"/>
              <a:t>other-feeders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4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What Eats What?</a:t>
            </a:r>
            <a:endParaRPr lang="en-US" b="0"/>
          </a:p>
        </p:txBody>
      </p:sp>
      <p:sp>
        <p:nvSpPr>
          <p:cNvPr id="99533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Organisms can be classified by what they </a:t>
            </a:r>
            <a:r>
              <a:rPr lang="en-US" dirty="0" smtClean="0"/>
              <a:t>eat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Types of Consumers: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Herbivores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Carnivores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Omnivores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Decomposers</a:t>
            </a:r>
          </a:p>
        </p:txBody>
      </p:sp>
    </p:spTree>
    <p:extLst>
      <p:ext uri="{BB962C8B-B14F-4D97-AF65-F5344CB8AC3E}">
        <p14:creationId xmlns:p14="http://schemas.microsoft.com/office/powerpoint/2010/main" val="1486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71" y="346529"/>
            <a:ext cx="5328557" cy="61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Burning the Fuel</a:t>
            </a:r>
            <a:endParaRPr lang="en-US" b="0"/>
          </a:p>
        </p:txBody>
      </p:sp>
      <p:sp>
        <p:nvSpPr>
          <p:cNvPr id="99635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The </a:t>
            </a:r>
            <a:r>
              <a:rPr lang="en-US" dirty="0"/>
              <a:t>process of breaking down food to yield energy is called </a:t>
            </a:r>
            <a:r>
              <a:rPr lang="en-US" b="1" dirty="0">
                <a:solidFill>
                  <a:srgbClr val="FF0000"/>
                </a:solidFill>
              </a:rPr>
              <a:t>cellular </a:t>
            </a:r>
            <a:r>
              <a:rPr lang="en-US" b="1" dirty="0" smtClean="0">
                <a:solidFill>
                  <a:srgbClr val="FF0000"/>
                </a:solidFill>
              </a:rPr>
              <a:t>respiration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80280"/>
            <a:ext cx="7935575" cy="8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468</Words>
  <Application>Microsoft Office PowerPoint</Application>
  <PresentationFormat>On-screen Show (4:3)</PresentationFormat>
  <Paragraphs>59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How Ecosystems Work</vt:lpstr>
      <vt:lpstr>Life Depends on the Sun</vt:lpstr>
      <vt:lpstr>From Producers to Consumers</vt:lpstr>
      <vt:lpstr>PowerPoint Presentation</vt:lpstr>
      <vt:lpstr>From Producers to Consumers</vt:lpstr>
      <vt:lpstr>PowerPoint Presentation</vt:lpstr>
      <vt:lpstr>What Eats What?</vt:lpstr>
      <vt:lpstr>PowerPoint Presentation</vt:lpstr>
      <vt:lpstr>Burning the Fuel</vt:lpstr>
      <vt:lpstr>PowerPoint Presentation</vt:lpstr>
      <vt:lpstr>Food Chains</vt:lpstr>
      <vt:lpstr>Food Webs</vt:lpstr>
      <vt:lpstr>Trophic Levels</vt:lpstr>
      <vt:lpstr>Trophic Levels</vt:lpstr>
      <vt:lpstr>The Carbon Cycle</vt:lpstr>
      <vt:lpstr>The Carbon Cycle</vt:lpstr>
      <vt:lpstr>PowerPoint Presentation</vt:lpstr>
      <vt:lpstr>How Humans Affect the Carbon Cycle</vt:lpstr>
      <vt:lpstr>The Nitrogen Cycle</vt:lpstr>
      <vt:lpstr>The Nitrogen Cycle</vt:lpstr>
      <vt:lpstr>The Nitrogen Cycle</vt:lpstr>
      <vt:lpstr>The Phosphorus Cycle</vt:lpstr>
      <vt:lpstr>The Phosphorus Cycle</vt:lpstr>
      <vt:lpstr>PowerPoint Presentation</vt:lpstr>
      <vt:lpstr>PowerPoint Presentation</vt:lpstr>
      <vt:lpstr>Acid Precipitation</vt:lpstr>
      <vt:lpstr>Ecological Succession</vt:lpstr>
      <vt:lpstr>PowerPoint Presentation</vt:lpstr>
      <vt:lpstr>PowerPoint Presentation</vt:lpstr>
      <vt:lpstr>Ecological Succession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How Ecosystems work</dc:title>
  <dc:creator>Crystal Stawiery</dc:creator>
  <cp:lastModifiedBy>JCBOE</cp:lastModifiedBy>
  <cp:revision>12</cp:revision>
  <dcterms:created xsi:type="dcterms:W3CDTF">2014-06-08T14:29:25Z</dcterms:created>
  <dcterms:modified xsi:type="dcterms:W3CDTF">2017-09-19T12:32:57Z</dcterms:modified>
</cp:coreProperties>
</file>