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2" r:id="rId3"/>
    <p:sldId id="263" r:id="rId4"/>
    <p:sldId id="269" r:id="rId5"/>
    <p:sldId id="270" r:id="rId6"/>
    <p:sldId id="264" r:id="rId7"/>
    <p:sldId id="267" r:id="rId8"/>
    <p:sldId id="265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45" autoAdjust="0"/>
  </p:normalViewPr>
  <p:slideViewPr>
    <p:cSldViewPr>
      <p:cViewPr>
        <p:scale>
          <a:sx n="59" d="100"/>
          <a:sy n="59" d="100"/>
        </p:scale>
        <p:origin x="-870" y="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14C5C-C85F-4489-A288-7737B8C15F65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126985-2DC7-44DC-AB9E-9A137DBDE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57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28429-6105-46ED-88BC-1D937219D27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3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DD20-FDDD-4103-8E2C-3F7A977E971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2A61-757D-44ED-AE81-E0F6A4741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DD20-FDDD-4103-8E2C-3F7A977E971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2A61-757D-44ED-AE81-E0F6A4741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DD20-FDDD-4103-8E2C-3F7A977E971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2A61-757D-44ED-AE81-E0F6A4741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5F672A-B921-4433-8529-90185818B5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419746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DD20-FDDD-4103-8E2C-3F7A977E971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2A61-757D-44ED-AE81-E0F6A4741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DD20-FDDD-4103-8E2C-3F7A977E971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2A61-757D-44ED-AE81-E0F6A4741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DD20-FDDD-4103-8E2C-3F7A977E971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2A61-757D-44ED-AE81-E0F6A4741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DD20-FDDD-4103-8E2C-3F7A977E971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2A61-757D-44ED-AE81-E0F6A4741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DD20-FDDD-4103-8E2C-3F7A977E971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2A61-757D-44ED-AE81-E0F6A4741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DD20-FDDD-4103-8E2C-3F7A977E971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2A61-757D-44ED-AE81-E0F6A4741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DD20-FDDD-4103-8E2C-3F7A977E971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2A61-757D-44ED-AE81-E0F6A4741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DD20-FDDD-4103-8E2C-3F7A977E971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32A61-757D-44ED-AE81-E0F6A4741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EDD20-FDDD-4103-8E2C-3F7A977E9712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32A61-757D-44ED-AE81-E0F6A47410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youtube.com/watch?v=W7QZnwKqop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movement of individuals into, out of or between populations. This movement will permanently change the gene pool and is not just done for nesting sites</a:t>
            </a:r>
            <a:endParaRPr lang="en-US" dirty="0"/>
          </a:p>
        </p:txBody>
      </p:sp>
      <p:pic>
        <p:nvPicPr>
          <p:cNvPr id="20482" name="Picture 2" descr="http://learn.genetics.utah.edu/content/cells/organelles/images/migration-patter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614039"/>
            <a:ext cx="5934075" cy="32439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Mutation can change the alleles in a gene pool.</a:t>
            </a:r>
            <a:endParaRPr lang="en-US" dirty="0"/>
          </a:p>
        </p:txBody>
      </p:sp>
      <p:pic>
        <p:nvPicPr>
          <p:cNvPr id="18434" name="Picture 2" descr="http://www.ichthus.info/Evolution/PICS/evolu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819400"/>
            <a:ext cx="6924675" cy="3305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1"/>
            <a:ext cx="8382000" cy="3939158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en-US" altLang="en-US" sz="5100" b="1" u="sng" dirty="0">
                <a:latin typeface="Comic Sans MS" pitchFamily="66" charset="0"/>
              </a:rPr>
              <a:t>Genetic drift</a:t>
            </a:r>
            <a:endParaRPr lang="en-US" altLang="en-US" sz="5100" b="1" dirty="0">
              <a:latin typeface="Comic Sans MS" pitchFamily="66" charset="0"/>
            </a:endParaRPr>
          </a:p>
          <a:p>
            <a:pPr lvl="2">
              <a:buFontTx/>
              <a:buChar char="•"/>
            </a:pPr>
            <a:r>
              <a:rPr lang="en-US" altLang="en-US" sz="5100" b="1" i="1" dirty="0">
                <a:latin typeface="Comic Sans MS" pitchFamily="66" charset="0"/>
              </a:rPr>
              <a:t>Random changes</a:t>
            </a:r>
            <a:r>
              <a:rPr lang="en-US" altLang="en-US" sz="5100" b="1" dirty="0">
                <a:latin typeface="Comic Sans MS" pitchFamily="66" charset="0"/>
              </a:rPr>
              <a:t> in allele frequency that occurs in small </a:t>
            </a:r>
            <a:r>
              <a:rPr lang="en-US" altLang="en-US" sz="5100" b="1" dirty="0" smtClean="0">
                <a:latin typeface="Comic Sans MS" pitchFamily="66" charset="0"/>
              </a:rPr>
              <a:t>populations. May cause movement in and out. </a:t>
            </a:r>
            <a:endParaRPr lang="en-US" altLang="en-US" sz="5100" b="1" dirty="0">
              <a:latin typeface="Comic Sans MS" pitchFamily="66" charset="0"/>
            </a:endParaRPr>
          </a:p>
          <a:p>
            <a:pPr marL="914400" lvl="2" indent="0">
              <a:buNone/>
            </a:pPr>
            <a:endParaRPr lang="en-US" altLang="en-US" sz="5100" b="1" dirty="0" smtClean="0">
              <a:latin typeface="Comic Sans MS" pitchFamily="66" charset="0"/>
            </a:endParaRPr>
          </a:p>
          <a:p>
            <a:pPr marL="914400" lvl="2" indent="0">
              <a:buNone/>
            </a:pPr>
            <a:r>
              <a:rPr lang="en-US" altLang="en-US" sz="5100" b="1" dirty="0" smtClean="0">
                <a:latin typeface="Comic Sans MS" pitchFamily="66" charset="0"/>
              </a:rPr>
              <a:t> </a:t>
            </a:r>
            <a:r>
              <a:rPr lang="en-US" altLang="en-US" sz="5100" b="1" dirty="0">
                <a:latin typeface="Comic Sans MS" pitchFamily="66" charset="0"/>
              </a:rPr>
              <a:t>“founder effect”</a:t>
            </a:r>
          </a:p>
          <a:p>
            <a:pPr lvl="2"/>
            <a:r>
              <a:rPr lang="en-US" altLang="en-US" sz="5100" b="1" dirty="0" smtClean="0">
                <a:latin typeface="Comic Sans MS" pitchFamily="66" charset="0"/>
              </a:rPr>
              <a:t>Populations </a:t>
            </a:r>
            <a:r>
              <a:rPr lang="en-US" altLang="en-US" sz="5100" b="1" dirty="0">
                <a:latin typeface="Comic Sans MS" pitchFamily="66" charset="0"/>
              </a:rPr>
              <a:t>may move into a new area </a:t>
            </a:r>
            <a:r>
              <a:rPr lang="en-US" altLang="en-US" sz="5100" b="1" dirty="0" smtClean="0">
                <a:latin typeface="Comic Sans MS" pitchFamily="66" charset="0"/>
              </a:rPr>
              <a:t>reducing the </a:t>
            </a:r>
            <a:r>
              <a:rPr lang="en-US" altLang="en-US" sz="5100" b="1" dirty="0">
                <a:latin typeface="Comic Sans MS" pitchFamily="66" charset="0"/>
              </a:rPr>
              <a:t>alleles </a:t>
            </a:r>
            <a:r>
              <a:rPr lang="en-US" altLang="en-US" sz="5100" b="1" dirty="0" smtClean="0">
                <a:latin typeface="Comic Sans MS" pitchFamily="66" charset="0"/>
              </a:rPr>
              <a:t>they </a:t>
            </a:r>
            <a:r>
              <a:rPr lang="en-US" altLang="en-US" sz="5100" b="1" dirty="0">
                <a:latin typeface="Comic Sans MS" pitchFamily="66" charset="0"/>
              </a:rPr>
              <a:t>carry with </a:t>
            </a:r>
            <a:r>
              <a:rPr lang="en-US" altLang="en-US" sz="5100" b="1" dirty="0" smtClean="0">
                <a:latin typeface="Comic Sans MS" pitchFamily="66" charset="0"/>
              </a:rPr>
              <a:t>them. </a:t>
            </a:r>
            <a:endParaRPr lang="en-US" altLang="en-US" sz="5100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7410" name="Picture 2" descr="http://evolution.berkeley.edu/evosite/evo101/images/beetles_mech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091559"/>
            <a:ext cx="4876800" cy="23632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 Neck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2" y="1676400"/>
            <a:ext cx="441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Bottleneck Effect occurs when there is a </a:t>
            </a:r>
            <a:r>
              <a:rPr lang="en-US" dirty="0">
                <a:solidFill>
                  <a:srgbClr val="FF0000"/>
                </a:solidFill>
              </a:rPr>
              <a:t>disaster</a:t>
            </a:r>
            <a:r>
              <a:rPr lang="en-US" dirty="0"/>
              <a:t> of some sort that </a:t>
            </a:r>
            <a:r>
              <a:rPr lang="en-US" dirty="0">
                <a:solidFill>
                  <a:srgbClr val="FF0000"/>
                </a:solidFill>
              </a:rPr>
              <a:t>reduces a population to a small handful</a:t>
            </a:r>
            <a:r>
              <a:rPr lang="en-US" dirty="0"/>
              <a:t>, which rarely represents the actual genetic makeup of the initial population. This leaves </a:t>
            </a:r>
            <a:r>
              <a:rPr lang="en-US" dirty="0">
                <a:solidFill>
                  <a:srgbClr val="FF0000"/>
                </a:solidFill>
              </a:rPr>
              <a:t>smaller variation </a:t>
            </a:r>
            <a:r>
              <a:rPr lang="en-US" dirty="0"/>
              <a:t>among the surviving individuals.</a:t>
            </a:r>
          </a:p>
          <a:p>
            <a:endParaRPr lang="en-US" dirty="0"/>
          </a:p>
        </p:txBody>
      </p:sp>
      <p:pic>
        <p:nvPicPr>
          <p:cNvPr id="1026" name="Picture 2" descr="http://wallace.genetics.uga.edu/groups/evol3000/wiki/4c01a/images/78e4e.gif#567x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490" y="1981200"/>
            <a:ext cx="4752594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192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Resistance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US" dirty="0" smtClean="0"/>
              <a:t>The effect of an organism that can avoid being killed because of an adaptation of the species. </a:t>
            </a:r>
            <a:endParaRPr lang="en-US" dirty="0"/>
          </a:p>
        </p:txBody>
      </p:sp>
      <p:pic>
        <p:nvPicPr>
          <p:cNvPr id="4098" name="Picture 2" descr="https://thumb1.shutterstock.com/display_pic_with_logo/848740/326680520/stock-vector-antibiotic-resistance-diagram-showing-the-difference-between-non-resistant-bacteria-and-resistant-3266805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428625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mayapurvoice.com/svagatam/wp-content/uploads/2016/05/superbug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084" y="2863516"/>
            <a:ext cx="4617000" cy="399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31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Reproductive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state in which two population can no longer interbreed to produce future offspring</a:t>
            </a:r>
            <a:endParaRPr lang="en-US" dirty="0"/>
          </a:p>
        </p:txBody>
      </p:sp>
      <p:pic>
        <p:nvPicPr>
          <p:cNvPr id="15362" name="Picture 2" descr="https://encrypted-tbn3.gstatic.com/images?q=tbn:ANd9GcQBhaaU0UbfBa3FUYUbv_8cwWQM7IQMJGoPEd2EF4jQt6dp4GCz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505200"/>
            <a:ext cx="5715000" cy="2381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0204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Mating Behavior and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populations develop differences in timing or matting behavior they may no longer attract a mate</a:t>
            </a:r>
          </a:p>
          <a:p>
            <a:r>
              <a:rPr lang="en-US" dirty="0" smtClean="0">
                <a:hlinkClick r:id="rId2"/>
              </a:rPr>
              <a:t>bird of paradise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2290" name="Picture 2" descr="http://education-portal.com/cimages/multimages/16/booby_da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124200"/>
            <a:ext cx="4648200" cy="34861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6672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physical barrier prevents interbreeding. </a:t>
            </a:r>
            <a:endParaRPr lang="en-US" dirty="0"/>
          </a:p>
        </p:txBody>
      </p:sp>
      <p:pic>
        <p:nvPicPr>
          <p:cNvPr id="14338" name="Picture 2" descr="http://www.sbs.utexas.edu/levin/bio213/evolution/grandcany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590800"/>
            <a:ext cx="5410200" cy="3949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4792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402" name="Picture 18" descr="j01804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419600"/>
            <a:ext cx="25146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401" name="Picture 17" descr="j026274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4191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399" name="Picture 15" descr="j01805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8" y="-228600"/>
            <a:ext cx="230981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395" name="Picture 11" descr="j0316958"/>
          <p:cNvPicPr>
            <a:picLocks noChangeAspect="1" noChangeArrowheads="1"/>
          </p:cNvPicPr>
          <p:nvPr>
            <p:ph sz="quarter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-304800"/>
            <a:ext cx="4267200" cy="2781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4396" name="Picture 12" descr="j0262512"/>
          <p:cNvPicPr>
            <a:picLocks noChangeAspect="1" noChangeArrowheads="1"/>
          </p:cNvPicPr>
          <p:nvPr>
            <p:ph sz="quarter" idx="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3388" y="4648200"/>
            <a:ext cx="2360612" cy="3505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4398" name="Picture 14" descr="j02278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85800"/>
            <a:ext cx="275272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400" name="Picture 16" descr="j017874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4343400" cy="288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0" y="6035675"/>
            <a:ext cx="9086850" cy="82232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buFontTx/>
              <a:buChar char="•"/>
            </a:pPr>
            <a:r>
              <a:rPr lang="en-US" altLang="en-US" sz="2400" b="1" dirty="0">
                <a:solidFill>
                  <a:schemeClr val="accent2"/>
                </a:solidFill>
                <a:latin typeface="Comic Sans MS" pitchFamily="66" charset="0"/>
              </a:rPr>
              <a:t>Overtime they can change so much that they become unable to breed as they adapt to their environment.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848600" cy="990600"/>
          </a:xfrm>
          <a:solidFill>
            <a:srgbClr val="FF9900"/>
          </a:solidFill>
        </p:spPr>
        <p:txBody>
          <a:bodyPr/>
          <a:lstStyle/>
          <a:p>
            <a:r>
              <a:rPr lang="en-US" altLang="en-US" b="1">
                <a:latin typeface="42" pitchFamily="2" charset="0"/>
              </a:rPr>
              <a:t>Speciation Mechanisms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9144000" cy="3352800"/>
          </a:xfrm>
          <a:solidFill>
            <a:schemeClr val="folHlink"/>
          </a:solidFill>
        </p:spPr>
        <p:txBody>
          <a:bodyPr/>
          <a:lstStyle/>
          <a:p>
            <a:r>
              <a:rPr lang="en-US" altLang="en-US" sz="2800" b="1" u="sng" dirty="0">
                <a:solidFill>
                  <a:srgbClr val="FF0000"/>
                </a:solidFill>
                <a:latin typeface="Comic Sans MS" pitchFamily="66" charset="0"/>
              </a:rPr>
              <a:t>Behavioral Isolation</a:t>
            </a:r>
          </a:p>
          <a:p>
            <a:pPr lvl="1"/>
            <a:r>
              <a:rPr lang="en-US" altLang="en-US" sz="2400" dirty="0">
                <a:latin typeface="Comic Sans MS" pitchFamily="66" charset="0"/>
              </a:rPr>
              <a:t>Populations are capable of interbreeding, but have different courtship rituals or other type of behavior.</a:t>
            </a:r>
          </a:p>
          <a:p>
            <a:r>
              <a:rPr lang="en-US" altLang="en-US" sz="2800" b="1" u="sng" dirty="0">
                <a:solidFill>
                  <a:srgbClr val="FF0000"/>
                </a:solidFill>
                <a:latin typeface="Comic Sans MS" pitchFamily="66" charset="0"/>
              </a:rPr>
              <a:t>Geographic Isolation</a:t>
            </a:r>
          </a:p>
          <a:p>
            <a:pPr lvl="1"/>
            <a:r>
              <a:rPr lang="en-US" altLang="en-US" sz="2400" dirty="0">
                <a:latin typeface="Comic Sans MS" pitchFamily="66" charset="0"/>
              </a:rPr>
              <a:t>Separated by bodies of water or mountains.</a:t>
            </a:r>
          </a:p>
          <a:p>
            <a:r>
              <a:rPr lang="en-US" altLang="en-US" sz="2800" b="1" u="sng" dirty="0">
                <a:solidFill>
                  <a:srgbClr val="FF0000"/>
                </a:solidFill>
                <a:latin typeface="Comic Sans MS" pitchFamily="66" charset="0"/>
              </a:rPr>
              <a:t>Temporal Isolation</a:t>
            </a:r>
          </a:p>
          <a:p>
            <a:pPr lvl="1"/>
            <a:r>
              <a:rPr lang="en-US" altLang="en-US" sz="2400" dirty="0">
                <a:latin typeface="Comic Sans MS" pitchFamily="66" charset="0"/>
              </a:rPr>
              <a:t>Reproduction takes place at different times of the year</a:t>
            </a:r>
          </a:p>
        </p:txBody>
      </p:sp>
      <p:sp>
        <p:nvSpPr>
          <p:cNvPr id="144403" name="Text Box 19"/>
          <p:cNvSpPr txBox="1">
            <a:spLocks noChangeArrowheads="1"/>
          </p:cNvSpPr>
          <p:nvPr/>
        </p:nvSpPr>
        <p:spPr bwMode="auto">
          <a:xfrm>
            <a:off x="8382000" y="0"/>
            <a:ext cx="762000" cy="641350"/>
          </a:xfrm>
          <a:prstGeom prst="rect">
            <a:avLst/>
          </a:prstGeom>
          <a:solidFill>
            <a:srgbClr val="C8F60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20689818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221</Words>
  <Application>Microsoft Office PowerPoint</Application>
  <PresentationFormat>On-screen Show (4:3)</PresentationFormat>
  <Paragraphs>30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migration</vt:lpstr>
      <vt:lpstr>Mutation</vt:lpstr>
      <vt:lpstr>PowerPoint Presentation</vt:lpstr>
      <vt:lpstr>Bottle Neck Effect</vt:lpstr>
      <vt:lpstr>Biological Resistance </vt:lpstr>
      <vt:lpstr>Reproductive isolation</vt:lpstr>
      <vt:lpstr>Mating Behavior and timing</vt:lpstr>
      <vt:lpstr>Geography</vt:lpstr>
      <vt:lpstr>Speciation Mechanisms</vt:lpstr>
    </vt:vector>
  </TitlesOfParts>
  <Company>Barrow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Laura.moreland</dc:creator>
  <cp:lastModifiedBy>Cameron O'Reilly</cp:lastModifiedBy>
  <cp:revision>20</cp:revision>
  <dcterms:created xsi:type="dcterms:W3CDTF">2014-10-30T17:29:36Z</dcterms:created>
  <dcterms:modified xsi:type="dcterms:W3CDTF">2018-04-25T12:02:41Z</dcterms:modified>
</cp:coreProperties>
</file>