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PT Sans Narrow" panose="020B0604020202020204" charset="0"/>
      <p:regular r:id="rId27"/>
      <p:bold r:id="rId28"/>
    </p:embeddedFont>
    <p:embeddedFont>
      <p:font typeface="Open Sans"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444" y="3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371184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3 SB4c 3 D</a:t>
            </a:r>
            <a:endParaRPr/>
          </a:p>
          <a:p>
            <a:pPr marL="0" lvl="0" indent="0">
              <a:spcBef>
                <a:spcPts val="0"/>
              </a:spcBef>
              <a:spcAft>
                <a:spcPts val="0"/>
              </a:spcAft>
              <a:buNone/>
            </a:pPr>
            <a:endParaRPr/>
          </a:p>
          <a:p>
            <a:pPr marL="0" lvl="0" indent="0">
              <a:spcBef>
                <a:spcPts val="0"/>
              </a:spcBef>
              <a:spcAft>
                <a:spcPts val="0"/>
              </a:spcAft>
              <a:buNone/>
            </a:pPr>
            <a:r>
              <a:rPr lang="en"/>
              <a:t>The correct answer is choice (D) Both bacteria and viruses are</a:t>
            </a:r>
            <a:endParaRPr/>
          </a:p>
          <a:p>
            <a:pPr marL="0" lvl="0" indent="0">
              <a:spcBef>
                <a:spcPts val="0"/>
              </a:spcBef>
              <a:spcAft>
                <a:spcPts val="0"/>
              </a:spcAft>
              <a:buNone/>
            </a:pPr>
            <a:r>
              <a:rPr lang="en"/>
              <a:t>surrounded by protective coverings, though the composition</a:t>
            </a:r>
            <a:endParaRPr/>
          </a:p>
          <a:p>
            <a:pPr marL="0" lvl="0" indent="0">
              <a:spcBef>
                <a:spcPts val="0"/>
              </a:spcBef>
              <a:spcAft>
                <a:spcPts val="0"/>
              </a:spcAft>
              <a:buNone/>
            </a:pPr>
            <a:r>
              <a:rPr lang="en"/>
              <a:t>of each covering may be different. Choice (A) is incorrect</a:t>
            </a:r>
            <a:endParaRPr/>
          </a:p>
          <a:p>
            <a:pPr marL="0" lvl="0" indent="0">
              <a:spcBef>
                <a:spcPts val="0"/>
              </a:spcBef>
              <a:spcAft>
                <a:spcPts val="0"/>
              </a:spcAft>
              <a:buNone/>
            </a:pPr>
            <a:r>
              <a:rPr lang="en"/>
              <a:t>because bacteria do not enter cells. Choice (B) is incorrect</a:t>
            </a:r>
            <a:endParaRPr/>
          </a:p>
          <a:p>
            <a:pPr marL="0" lvl="0" indent="0">
              <a:spcBef>
                <a:spcPts val="0"/>
              </a:spcBef>
              <a:spcAft>
                <a:spcPts val="0"/>
              </a:spcAft>
              <a:buNone/>
            </a:pPr>
            <a:r>
              <a:rPr lang="en"/>
              <a:t>because many vaccines have been developed against</a:t>
            </a:r>
            <a:endParaRPr/>
          </a:p>
          <a:p>
            <a:pPr marL="0" lvl="0" indent="0">
              <a:spcBef>
                <a:spcPts val="0"/>
              </a:spcBef>
              <a:spcAft>
                <a:spcPts val="0"/>
              </a:spcAft>
              <a:buNone/>
            </a:pPr>
            <a:r>
              <a:rPr lang="en"/>
              <a:t>different bacteria. Choice (C) is incorrect because both can</a:t>
            </a:r>
            <a:endParaRPr/>
          </a:p>
          <a:p>
            <a:pPr marL="0" lvl="0" indent="0">
              <a:spcBef>
                <a:spcPts val="0"/>
              </a:spcBef>
              <a:spcAft>
                <a:spcPts val="0"/>
              </a:spcAft>
              <a:buNone/>
            </a:pPr>
            <a:r>
              <a:rPr lang="en"/>
              <a:t>acquire new characteristics.</a:t>
            </a:r>
            <a:endParaRPr/>
          </a:p>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spcBef>
                <a:spcPts val="0"/>
              </a:spcBef>
              <a:spcAft>
                <a:spcPts val="0"/>
              </a:spcAft>
              <a:buNone/>
            </a:pPr>
            <a:r>
              <a:rPr lang="en"/>
              <a:t>4 SB4c 3 D, F</a:t>
            </a:r>
            <a:endParaRPr/>
          </a:p>
          <a:p>
            <a:pPr marL="0" lvl="0" indent="0">
              <a:spcBef>
                <a:spcPts val="0"/>
              </a:spcBef>
              <a:spcAft>
                <a:spcPts val="0"/>
              </a:spcAft>
              <a:buNone/>
            </a:pPr>
            <a:endParaRPr/>
          </a:p>
          <a:p>
            <a:pPr marL="0" lvl="0" indent="0">
              <a:spcBef>
                <a:spcPts val="0"/>
              </a:spcBef>
              <a:spcAft>
                <a:spcPts val="0"/>
              </a:spcAft>
              <a:buNone/>
            </a:pPr>
            <a:r>
              <a:rPr lang="en"/>
              <a:t>There are two correct answers: Choice (D) As the</a:t>
            </a:r>
            <a:endParaRPr/>
          </a:p>
          <a:p>
            <a:pPr marL="0" lvl="0" indent="0">
              <a:spcBef>
                <a:spcPts val="0"/>
              </a:spcBef>
              <a:spcAft>
                <a:spcPts val="0"/>
              </a:spcAft>
              <a:buNone/>
            </a:pPr>
            <a:r>
              <a:rPr lang="en"/>
              <a:t>phytoplankton population increased, the number of viruses</a:t>
            </a:r>
            <a:endParaRPr/>
          </a:p>
          <a:p>
            <a:pPr marL="0" lvl="0" indent="0">
              <a:spcBef>
                <a:spcPts val="0"/>
              </a:spcBef>
              <a:spcAft>
                <a:spcPts val="0"/>
              </a:spcAft>
              <a:buNone/>
            </a:pPr>
            <a:r>
              <a:rPr lang="en"/>
              <a:t>increased because the phytoplankton were the hosts to the</a:t>
            </a:r>
            <a:endParaRPr/>
          </a:p>
          <a:p>
            <a:pPr marL="0" lvl="0" indent="0">
              <a:spcBef>
                <a:spcPts val="0"/>
              </a:spcBef>
              <a:spcAft>
                <a:spcPts val="0"/>
              </a:spcAft>
              <a:buNone/>
            </a:pPr>
            <a:r>
              <a:rPr lang="en"/>
              <a:t>viruses and replicated the viruses’ genome, and choice (F)</a:t>
            </a:r>
            <a:endParaRPr/>
          </a:p>
          <a:p>
            <a:pPr marL="0" lvl="0" indent="0">
              <a:spcBef>
                <a:spcPts val="0"/>
              </a:spcBef>
              <a:spcAft>
                <a:spcPts val="0"/>
              </a:spcAft>
              <a:buNone/>
            </a:pPr>
            <a:r>
              <a:rPr lang="en"/>
              <a:t>The phytoplankton population decreased as the number of</a:t>
            </a:r>
            <a:endParaRPr/>
          </a:p>
          <a:p>
            <a:pPr marL="0" lvl="0" indent="0">
              <a:spcBef>
                <a:spcPts val="0"/>
              </a:spcBef>
              <a:spcAft>
                <a:spcPts val="0"/>
              </a:spcAft>
              <a:buNone/>
            </a:pPr>
            <a:r>
              <a:rPr lang="en"/>
              <a:t>viruses increased because the cells of the phytoplankton were</a:t>
            </a:r>
            <a:endParaRPr/>
          </a:p>
          <a:p>
            <a:pPr marL="0" lvl="0" indent="0">
              <a:spcBef>
                <a:spcPts val="0"/>
              </a:spcBef>
              <a:spcAft>
                <a:spcPts val="0"/>
              </a:spcAft>
              <a:buNone/>
            </a:pPr>
            <a:r>
              <a:rPr lang="en"/>
              <a:t>destroyed as the viruses used them to increase the number</a:t>
            </a:r>
            <a:endParaRPr/>
          </a:p>
          <a:p>
            <a:pPr marL="0" lvl="0" indent="0">
              <a:spcBef>
                <a:spcPts val="0"/>
              </a:spcBef>
              <a:spcAft>
                <a:spcPts val="0"/>
              </a:spcAft>
              <a:buNone/>
            </a:pPr>
            <a:r>
              <a:rPr lang="en"/>
              <a:t>of viruses in the environment. Choice (A) is incorrect because</a:t>
            </a:r>
            <a:endParaRPr/>
          </a:p>
          <a:p>
            <a:pPr marL="0" lvl="0" indent="0">
              <a:spcBef>
                <a:spcPts val="0"/>
              </a:spcBef>
              <a:spcAft>
                <a:spcPts val="0"/>
              </a:spcAft>
              <a:buNone/>
            </a:pPr>
            <a:r>
              <a:rPr lang="en"/>
              <a:t>phytoplankton population increases before the viruses</a:t>
            </a:r>
            <a:endParaRPr/>
          </a:p>
          <a:p>
            <a:pPr marL="0" lvl="0" indent="0">
              <a:spcBef>
                <a:spcPts val="0"/>
              </a:spcBef>
              <a:spcAft>
                <a:spcPts val="0"/>
              </a:spcAft>
              <a:buNone/>
            </a:pPr>
            <a:r>
              <a:rPr lang="en"/>
              <a:t>increase. Choice (B) is incorrect because phytoplankton are</a:t>
            </a:r>
            <a:endParaRPr/>
          </a:p>
          <a:p>
            <a:pPr marL="0" lvl="0" indent="0">
              <a:spcBef>
                <a:spcPts val="0"/>
              </a:spcBef>
              <a:spcAft>
                <a:spcPts val="0"/>
              </a:spcAft>
              <a:buNone/>
            </a:pPr>
            <a:r>
              <a:rPr lang="en"/>
              <a:t>not consumers and viruses are not consumers. Choice (C)</a:t>
            </a:r>
            <a:endParaRPr/>
          </a:p>
          <a:p>
            <a:pPr marL="0" lvl="0" indent="0">
              <a:spcBef>
                <a:spcPts val="0"/>
              </a:spcBef>
              <a:spcAft>
                <a:spcPts val="0"/>
              </a:spcAft>
              <a:buNone/>
            </a:pPr>
            <a:r>
              <a:rPr lang="en"/>
              <a:t>is incorrect because the viruses do not eat phytoplankton.</a:t>
            </a:r>
            <a:endParaRPr/>
          </a:p>
          <a:p>
            <a:pPr marL="0" lvl="0" indent="0">
              <a:spcBef>
                <a:spcPts val="0"/>
              </a:spcBef>
              <a:spcAft>
                <a:spcPts val="0"/>
              </a:spcAft>
              <a:buNone/>
            </a:pPr>
            <a:r>
              <a:rPr lang="en"/>
              <a:t>Choice (E) is incorrect because viruses do not take in carbon</a:t>
            </a:r>
            <a:endParaRPr/>
          </a:p>
          <a:p>
            <a:pPr marL="0" lvl="0" indent="0">
              <a:spcBef>
                <a:spcPts val="0"/>
              </a:spcBef>
              <a:spcAft>
                <a:spcPts val="0"/>
              </a:spcAft>
              <a:buNone/>
            </a:pPr>
            <a:r>
              <a:rPr lang="en"/>
              <a:t>like living things do.</a:t>
            </a:r>
            <a:endParaRPr/>
          </a:p>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5 SB1c 2 C</a:t>
            </a:r>
            <a:endParaRPr/>
          </a:p>
          <a:p>
            <a:pPr marL="0" lvl="0" indent="0">
              <a:spcBef>
                <a:spcPts val="0"/>
              </a:spcBef>
              <a:spcAft>
                <a:spcPts val="0"/>
              </a:spcAft>
              <a:buNone/>
            </a:pPr>
            <a:endParaRPr/>
          </a:p>
          <a:p>
            <a:pPr marL="0" lvl="0" indent="0">
              <a:spcBef>
                <a:spcPts val="0"/>
              </a:spcBef>
              <a:spcAft>
                <a:spcPts val="0"/>
              </a:spcAft>
              <a:buNone/>
            </a:pPr>
            <a:r>
              <a:rPr lang="en"/>
              <a:t>The correct answer is choice (C) Structural changes of</a:t>
            </a:r>
            <a:endParaRPr/>
          </a:p>
          <a:p>
            <a:pPr marL="0" lvl="0" indent="0">
              <a:spcBef>
                <a:spcPts val="0"/>
              </a:spcBef>
              <a:spcAft>
                <a:spcPts val="0"/>
              </a:spcAft>
              <a:buNone/>
            </a:pPr>
            <a:r>
              <a:rPr lang="en"/>
              <a:t>hemoglobin affect its ability to carry oxygen indicating that</a:t>
            </a:r>
            <a:endParaRPr/>
          </a:p>
          <a:p>
            <a:pPr marL="0" lvl="0" indent="0">
              <a:spcBef>
                <a:spcPts val="0"/>
              </a:spcBef>
              <a:spcAft>
                <a:spcPts val="0"/>
              </a:spcAft>
              <a:buNone/>
            </a:pPr>
            <a:r>
              <a:rPr lang="en"/>
              <a:t>the shape of a protein is important to its function. Choice (A)</a:t>
            </a:r>
            <a:endParaRPr/>
          </a:p>
          <a:p>
            <a:pPr marL="0" lvl="0" indent="0">
              <a:spcBef>
                <a:spcPts val="0"/>
              </a:spcBef>
              <a:spcAft>
                <a:spcPts val="0"/>
              </a:spcAft>
              <a:buNone/>
            </a:pPr>
            <a:r>
              <a:rPr lang="en"/>
              <a:t>is incorrect because nothing in the information indicates</a:t>
            </a:r>
            <a:endParaRPr/>
          </a:p>
          <a:p>
            <a:pPr marL="0" lvl="0" indent="0">
              <a:spcBef>
                <a:spcPts val="0"/>
              </a:spcBef>
              <a:spcAft>
                <a:spcPts val="0"/>
              </a:spcAft>
              <a:buNone/>
            </a:pPr>
            <a:r>
              <a:rPr lang="en"/>
              <a:t>the ability or inability of the altered hemoglobin to carry</a:t>
            </a:r>
            <a:endParaRPr/>
          </a:p>
          <a:p>
            <a:pPr marL="0" lvl="0" indent="0">
              <a:spcBef>
                <a:spcPts val="0"/>
              </a:spcBef>
              <a:spcAft>
                <a:spcPts val="0"/>
              </a:spcAft>
              <a:buNone/>
            </a:pPr>
            <a:r>
              <a:rPr lang="en"/>
              <a:t>carbon dioxide. Choice (B) is incorrect because nothing in</a:t>
            </a:r>
            <a:endParaRPr/>
          </a:p>
          <a:p>
            <a:pPr marL="0" lvl="0" indent="0">
              <a:spcBef>
                <a:spcPts val="0"/>
              </a:spcBef>
              <a:spcAft>
                <a:spcPts val="0"/>
              </a:spcAft>
              <a:buNone/>
            </a:pPr>
            <a:r>
              <a:rPr lang="en"/>
              <a:t>the information indicates whether the molecule is simple or</a:t>
            </a:r>
            <a:endParaRPr/>
          </a:p>
          <a:p>
            <a:pPr marL="0" lvl="0" indent="0">
              <a:spcBef>
                <a:spcPts val="0"/>
              </a:spcBef>
              <a:spcAft>
                <a:spcPts val="0"/>
              </a:spcAft>
              <a:buNone/>
            </a:pPr>
            <a:r>
              <a:rPr lang="en"/>
              <a:t>complex. Choice (D) is incorrect because hemoglobin changes</a:t>
            </a:r>
            <a:endParaRPr/>
          </a:p>
          <a:p>
            <a:pPr marL="0" lvl="0" indent="0">
              <a:spcBef>
                <a:spcPts val="0"/>
              </a:spcBef>
              <a:spcAft>
                <a:spcPts val="0"/>
              </a:spcAft>
              <a:buNone/>
            </a:pPr>
            <a:r>
              <a:rPr lang="en"/>
              <a:t>shape not size.</a:t>
            </a:r>
            <a:endParaRPr/>
          </a:p>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6 SB1e 3 E, F</a:t>
            </a:r>
            <a:endParaRPr/>
          </a:p>
          <a:p>
            <a:pPr marL="0" lvl="0" indent="0">
              <a:spcBef>
                <a:spcPts val="0"/>
              </a:spcBef>
              <a:spcAft>
                <a:spcPts val="0"/>
              </a:spcAft>
              <a:buNone/>
            </a:pPr>
            <a:endParaRPr/>
          </a:p>
          <a:p>
            <a:pPr marL="0" lvl="0" indent="0">
              <a:spcBef>
                <a:spcPts val="0"/>
              </a:spcBef>
              <a:spcAft>
                <a:spcPts val="0"/>
              </a:spcAft>
              <a:buNone/>
            </a:pPr>
            <a:r>
              <a:rPr lang="en"/>
              <a:t>There are two correct answers: choice (E) Does</a:t>
            </a:r>
            <a:endParaRPr/>
          </a:p>
          <a:p>
            <a:pPr marL="0" lvl="0" indent="0">
              <a:spcBef>
                <a:spcPts val="0"/>
              </a:spcBef>
              <a:spcAft>
                <a:spcPts val="0"/>
              </a:spcAft>
              <a:buNone/>
            </a:pPr>
            <a:r>
              <a:rPr lang="en"/>
              <a:t>photosynthesis performed by elodea remove CO2 from the</a:t>
            </a:r>
            <a:endParaRPr/>
          </a:p>
          <a:p>
            <a:pPr marL="0" lvl="0" indent="0">
              <a:spcBef>
                <a:spcPts val="0"/>
              </a:spcBef>
              <a:spcAft>
                <a:spcPts val="0"/>
              </a:spcAft>
              <a:buNone/>
            </a:pPr>
            <a:r>
              <a:rPr lang="en"/>
              <a:t>water? and choice (F) Does cellular respiration occur at a</a:t>
            </a:r>
            <a:endParaRPr/>
          </a:p>
          <a:p>
            <a:pPr marL="0" lvl="0" indent="0">
              <a:spcBef>
                <a:spcPts val="0"/>
              </a:spcBef>
              <a:spcAft>
                <a:spcPts val="0"/>
              </a:spcAft>
              <a:buNone/>
            </a:pPr>
            <a:r>
              <a:rPr lang="en"/>
              <a:t>higher rate than photosynthesis in the tube with only elodea?</a:t>
            </a:r>
            <a:endParaRPr/>
          </a:p>
          <a:p>
            <a:pPr marL="0" lvl="0" indent="0">
              <a:spcBef>
                <a:spcPts val="0"/>
              </a:spcBef>
              <a:spcAft>
                <a:spcPts val="0"/>
              </a:spcAft>
              <a:buNone/>
            </a:pPr>
            <a:r>
              <a:rPr lang="en"/>
              <a:t>Choice (A) is incorrect because the amount of oxygen present</a:t>
            </a:r>
            <a:endParaRPr/>
          </a:p>
          <a:p>
            <a:pPr marL="0" lvl="0" indent="0">
              <a:spcBef>
                <a:spcPts val="0"/>
              </a:spcBef>
              <a:spcAft>
                <a:spcPts val="0"/>
              </a:spcAft>
              <a:buNone/>
            </a:pPr>
            <a:r>
              <a:rPr lang="en"/>
              <a:t>or missing from the test tubes cannot be measured with</a:t>
            </a:r>
            <a:endParaRPr/>
          </a:p>
          <a:p>
            <a:pPr marL="0" lvl="0" indent="0">
              <a:spcBef>
                <a:spcPts val="0"/>
              </a:spcBef>
              <a:spcAft>
                <a:spcPts val="0"/>
              </a:spcAft>
              <a:buNone/>
            </a:pPr>
            <a:r>
              <a:rPr lang="en"/>
              <a:t>this setup. Choice (B) is incorrect because there is no way</a:t>
            </a:r>
            <a:endParaRPr/>
          </a:p>
          <a:p>
            <a:pPr marL="0" lvl="0" indent="0">
              <a:spcBef>
                <a:spcPts val="0"/>
              </a:spcBef>
              <a:spcAft>
                <a:spcPts val="0"/>
              </a:spcAft>
              <a:buNone/>
            </a:pPr>
            <a:r>
              <a:rPr lang="en"/>
              <a:t>to measure oxygen with this setup. Choice (C) is incorrect</a:t>
            </a:r>
            <a:endParaRPr/>
          </a:p>
          <a:p>
            <a:pPr marL="0" lvl="0" indent="0">
              <a:spcBef>
                <a:spcPts val="0"/>
              </a:spcBef>
              <a:spcAft>
                <a:spcPts val="0"/>
              </a:spcAft>
              <a:buNone/>
            </a:pPr>
            <a:r>
              <a:rPr lang="en"/>
              <a:t>because there is no way to measure this and because the rate</a:t>
            </a:r>
            <a:endParaRPr/>
          </a:p>
          <a:p>
            <a:pPr marL="0" lvl="0" indent="0">
              <a:spcBef>
                <a:spcPts val="0"/>
              </a:spcBef>
              <a:spcAft>
                <a:spcPts val="0"/>
              </a:spcAft>
              <a:buNone/>
            </a:pPr>
            <a:r>
              <a:rPr lang="en"/>
              <a:t>of respiration should not vary. Choice (D) is incorrect because</a:t>
            </a:r>
            <a:endParaRPr/>
          </a:p>
          <a:p>
            <a:pPr marL="0" lvl="0" indent="0">
              <a:spcBef>
                <a:spcPts val="0"/>
              </a:spcBef>
              <a:spcAft>
                <a:spcPts val="0"/>
              </a:spcAft>
              <a:buNone/>
            </a:pPr>
            <a:r>
              <a:rPr lang="en"/>
              <a:t>this question cannot be answered using this investigation.</a:t>
            </a:r>
            <a:endParaRPr/>
          </a:p>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7 SB5e 3 B</a:t>
            </a:r>
            <a:endParaRPr/>
          </a:p>
          <a:p>
            <a:pPr marL="0" lvl="0" indent="0">
              <a:spcBef>
                <a:spcPts val="0"/>
              </a:spcBef>
              <a:spcAft>
                <a:spcPts val="0"/>
              </a:spcAft>
              <a:buNone/>
            </a:pPr>
            <a:endParaRPr/>
          </a:p>
          <a:p>
            <a:pPr marL="0" lvl="0" indent="0">
              <a:spcBef>
                <a:spcPts val="0"/>
              </a:spcBef>
              <a:spcAft>
                <a:spcPts val="0"/>
              </a:spcAft>
              <a:buNone/>
            </a:pPr>
            <a:r>
              <a:rPr lang="en"/>
              <a:t>The correct answer is choice (B) Finding a sufficient supply</a:t>
            </a:r>
            <a:endParaRPr/>
          </a:p>
          <a:p>
            <a:pPr marL="0" lvl="0" indent="0">
              <a:spcBef>
                <a:spcPts val="0"/>
              </a:spcBef>
              <a:spcAft>
                <a:spcPts val="0"/>
              </a:spcAft>
              <a:buNone/>
            </a:pPr>
            <a:r>
              <a:rPr lang="en"/>
              <a:t>of flowering plants, flowering trees, and insects is the most</a:t>
            </a:r>
            <a:endParaRPr/>
          </a:p>
          <a:p>
            <a:pPr marL="0" lvl="0" indent="0">
              <a:spcBef>
                <a:spcPts val="0"/>
              </a:spcBef>
              <a:spcAft>
                <a:spcPts val="0"/>
              </a:spcAft>
              <a:buNone/>
            </a:pPr>
            <a:r>
              <a:rPr lang="en"/>
              <a:t>important task for the hummingbirds because they need food</a:t>
            </a:r>
            <a:endParaRPr/>
          </a:p>
          <a:p>
            <a:pPr marL="0" lvl="0" indent="0">
              <a:spcBef>
                <a:spcPts val="0"/>
              </a:spcBef>
              <a:spcAft>
                <a:spcPts val="0"/>
              </a:spcAft>
              <a:buNone/>
            </a:pPr>
            <a:r>
              <a:rPr lang="en"/>
              <a:t>to survive. Choice (A) is incorrect because most of the south</a:t>
            </a:r>
            <a:endParaRPr/>
          </a:p>
          <a:p>
            <a:pPr marL="0" lvl="0" indent="0">
              <a:spcBef>
                <a:spcPts val="0"/>
              </a:spcBef>
              <a:spcAft>
                <a:spcPts val="0"/>
              </a:spcAft>
              <a:buNone/>
            </a:pPr>
            <a:r>
              <a:rPr lang="en"/>
              <a:t>will have adequate places and materials for nesting, although</a:t>
            </a:r>
            <a:endParaRPr/>
          </a:p>
          <a:p>
            <a:pPr marL="0" lvl="0" indent="0">
              <a:spcBef>
                <a:spcPts val="0"/>
              </a:spcBef>
              <a:spcAft>
                <a:spcPts val="0"/>
              </a:spcAft>
              <a:buNone/>
            </a:pPr>
            <a:r>
              <a:rPr lang="en"/>
              <a:t>there might be some areas with sparse vegetation, the birds</a:t>
            </a:r>
            <a:endParaRPr/>
          </a:p>
          <a:p>
            <a:pPr marL="0" lvl="0" indent="0">
              <a:spcBef>
                <a:spcPts val="0"/>
              </a:spcBef>
              <a:spcAft>
                <a:spcPts val="0"/>
              </a:spcAft>
              <a:buNone/>
            </a:pPr>
            <a:r>
              <a:rPr lang="en"/>
              <a:t>would be able to winter in wooded areas, marshes, citrus</a:t>
            </a:r>
            <a:endParaRPr/>
          </a:p>
          <a:p>
            <a:pPr marL="0" lvl="0" indent="0">
              <a:spcBef>
                <a:spcPts val="0"/>
              </a:spcBef>
              <a:spcAft>
                <a:spcPts val="0"/>
              </a:spcAft>
              <a:buNone/>
            </a:pPr>
            <a:r>
              <a:rPr lang="en"/>
              <a:t>groves, etc. Choice (C) is incorrect because they do not need</a:t>
            </a:r>
            <a:endParaRPr/>
          </a:p>
          <a:p>
            <a:pPr marL="0" lvl="0" indent="0">
              <a:spcBef>
                <a:spcPts val="0"/>
              </a:spcBef>
              <a:spcAft>
                <a:spcPts val="0"/>
              </a:spcAft>
              <a:buNone/>
            </a:pPr>
            <a:r>
              <a:rPr lang="en"/>
              <a:t>to drink water, which contains no calories, since they get the</a:t>
            </a:r>
            <a:endParaRPr/>
          </a:p>
          <a:p>
            <a:pPr marL="0" lvl="0" indent="0">
              <a:spcBef>
                <a:spcPts val="0"/>
              </a:spcBef>
              <a:spcAft>
                <a:spcPts val="0"/>
              </a:spcAft>
              <a:buNone/>
            </a:pPr>
            <a:r>
              <a:rPr lang="en"/>
              <a:t>water they need from nectar. Choice (D) is incorrect because</a:t>
            </a:r>
            <a:endParaRPr/>
          </a:p>
          <a:p>
            <a:pPr marL="0" lvl="0" indent="0">
              <a:spcBef>
                <a:spcPts val="0"/>
              </a:spcBef>
              <a:spcAft>
                <a:spcPts val="0"/>
              </a:spcAft>
              <a:buNone/>
            </a:pPr>
            <a:r>
              <a:rPr lang="en"/>
              <a:t>finding a mate is not as important as finding food and shelter.</a:t>
            </a:r>
            <a:endParaRPr/>
          </a:p>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8 SB3a 2 A</a:t>
            </a:r>
            <a:endParaRPr/>
          </a:p>
          <a:p>
            <a:pPr marL="0" lvl="0" indent="0">
              <a:spcBef>
                <a:spcPts val="0"/>
              </a:spcBef>
              <a:spcAft>
                <a:spcPts val="0"/>
              </a:spcAft>
              <a:buNone/>
            </a:pPr>
            <a:endParaRPr/>
          </a:p>
          <a:p>
            <a:pPr marL="0" lvl="0" indent="0">
              <a:spcBef>
                <a:spcPts val="0"/>
              </a:spcBef>
              <a:spcAft>
                <a:spcPts val="0"/>
              </a:spcAft>
              <a:buNone/>
            </a:pPr>
            <a:r>
              <a:rPr lang="en"/>
              <a:t>The correct answer is choice (A) Can furred mice produce</a:t>
            </a:r>
            <a:endParaRPr/>
          </a:p>
          <a:p>
            <a:pPr marL="0" lvl="0" indent="0">
              <a:spcBef>
                <a:spcPts val="0"/>
              </a:spcBef>
              <a:spcAft>
                <a:spcPts val="0"/>
              </a:spcAft>
              <a:buNone/>
            </a:pPr>
            <a:r>
              <a:rPr lang="en"/>
              <a:t>furless mice? Choices (B), (C), and (D) are incorrect because the</a:t>
            </a:r>
            <a:endParaRPr/>
          </a:p>
          <a:p>
            <a:pPr marL="0" lvl="0" indent="0">
              <a:spcBef>
                <a:spcPts val="0"/>
              </a:spcBef>
              <a:spcAft>
                <a:spcPts val="0"/>
              </a:spcAft>
              <a:buNone/>
            </a:pPr>
            <a:r>
              <a:rPr lang="en"/>
              <a:t>question cannot be answered using the Punnett square.</a:t>
            </a:r>
            <a:endParaRPr/>
          </a:p>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9 SB2a 1 A</a:t>
            </a:r>
            <a:endParaRPr/>
          </a:p>
          <a:p>
            <a:pPr marL="0" lvl="0" indent="0">
              <a:spcBef>
                <a:spcPts val="0"/>
              </a:spcBef>
              <a:spcAft>
                <a:spcPts val="0"/>
              </a:spcAft>
              <a:buNone/>
            </a:pPr>
            <a:endParaRPr/>
          </a:p>
          <a:p>
            <a:pPr marL="0" lvl="0" indent="0">
              <a:spcBef>
                <a:spcPts val="0"/>
              </a:spcBef>
              <a:spcAft>
                <a:spcPts val="0"/>
              </a:spcAft>
              <a:buNone/>
            </a:pPr>
            <a:r>
              <a:rPr lang="en"/>
              <a:t>The correct answer is choice (A) The model delivers amino</a:t>
            </a:r>
            <a:endParaRPr/>
          </a:p>
          <a:p>
            <a:pPr marL="0" lvl="0" indent="0">
              <a:spcBef>
                <a:spcPts val="0"/>
              </a:spcBef>
              <a:spcAft>
                <a:spcPts val="0"/>
              </a:spcAft>
              <a:buNone/>
            </a:pPr>
            <a:r>
              <a:rPr lang="en"/>
              <a:t>acids to the ribosome where they are added to the developing</a:t>
            </a:r>
            <a:endParaRPr/>
          </a:p>
          <a:p>
            <a:pPr marL="0" lvl="0" indent="0">
              <a:spcBef>
                <a:spcPts val="0"/>
              </a:spcBef>
              <a:spcAft>
                <a:spcPts val="0"/>
              </a:spcAft>
              <a:buNone/>
            </a:pPr>
            <a:r>
              <a:rPr lang="en"/>
              <a:t>peptide. Choice (B) is incorrect because the tRNA does not</a:t>
            </a:r>
            <a:endParaRPr/>
          </a:p>
          <a:p>
            <a:pPr marL="0" lvl="0" indent="0">
              <a:spcBef>
                <a:spcPts val="0"/>
              </a:spcBef>
              <a:spcAft>
                <a:spcPts val="0"/>
              </a:spcAft>
              <a:buNone/>
            </a:pPr>
            <a:r>
              <a:rPr lang="en"/>
              <a:t>recognize the stop codon. Choice (C) is incorrect because</a:t>
            </a:r>
            <a:endParaRPr/>
          </a:p>
          <a:p>
            <a:pPr marL="0" lvl="0" indent="0">
              <a:spcBef>
                <a:spcPts val="0"/>
              </a:spcBef>
              <a:spcAft>
                <a:spcPts val="0"/>
              </a:spcAft>
              <a:buNone/>
            </a:pPr>
            <a:r>
              <a:rPr lang="en"/>
              <a:t>tRNA is not responsible for releasing the polypeptide.</a:t>
            </a:r>
            <a:endParaRPr/>
          </a:p>
          <a:p>
            <a:pPr marL="0" lvl="0" indent="0">
              <a:spcBef>
                <a:spcPts val="0"/>
              </a:spcBef>
              <a:spcAft>
                <a:spcPts val="0"/>
              </a:spcAft>
              <a:buNone/>
            </a:pPr>
            <a:r>
              <a:rPr lang="en"/>
              <a:t>Choice (D) is incorrect because quality control is not a</a:t>
            </a:r>
            <a:endParaRPr/>
          </a:p>
          <a:p>
            <a:pPr marL="0" lvl="0" indent="0">
              <a:spcBef>
                <a:spcPts val="0"/>
              </a:spcBef>
              <a:spcAft>
                <a:spcPts val="0"/>
              </a:spcAft>
              <a:buNone/>
            </a:pPr>
            <a:r>
              <a:rPr lang="en"/>
              <a:t>function of tRNA.</a:t>
            </a:r>
            <a:endParaRPr/>
          </a:p>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10 SB2b 2 B</a:t>
            </a:r>
            <a:endParaRPr/>
          </a:p>
          <a:p>
            <a:pPr marL="0" lvl="0" indent="0">
              <a:spcBef>
                <a:spcPts val="0"/>
              </a:spcBef>
              <a:spcAft>
                <a:spcPts val="0"/>
              </a:spcAft>
              <a:buNone/>
            </a:pPr>
            <a:endParaRPr/>
          </a:p>
          <a:p>
            <a:pPr marL="0" lvl="0" indent="0">
              <a:spcBef>
                <a:spcPts val="0"/>
              </a:spcBef>
              <a:spcAft>
                <a:spcPts val="0"/>
              </a:spcAft>
              <a:buNone/>
            </a:pPr>
            <a:r>
              <a:rPr lang="en"/>
              <a:t>The correct answer is choice (B) A nondisjunction mutation</a:t>
            </a:r>
            <a:endParaRPr/>
          </a:p>
          <a:p>
            <a:pPr marL="0" lvl="0" indent="0">
              <a:spcBef>
                <a:spcPts val="0"/>
              </a:spcBef>
              <a:spcAft>
                <a:spcPts val="0"/>
              </a:spcAft>
              <a:buNone/>
            </a:pPr>
            <a:r>
              <a:rPr lang="en"/>
              <a:t>was caused by the improper separation of the genetic</a:t>
            </a:r>
            <a:endParaRPr/>
          </a:p>
          <a:p>
            <a:pPr marL="0" lvl="0" indent="0">
              <a:spcBef>
                <a:spcPts val="0"/>
              </a:spcBef>
              <a:spcAft>
                <a:spcPts val="0"/>
              </a:spcAft>
              <a:buNone/>
            </a:pPr>
            <a:r>
              <a:rPr lang="en"/>
              <a:t>material during meiosis, allowing the gamete of one parent</a:t>
            </a:r>
            <a:endParaRPr/>
          </a:p>
          <a:p>
            <a:pPr marL="0" lvl="0" indent="0">
              <a:spcBef>
                <a:spcPts val="0"/>
              </a:spcBef>
              <a:spcAft>
                <a:spcPts val="0"/>
              </a:spcAft>
              <a:buNone/>
            </a:pPr>
            <a:r>
              <a:rPr lang="en"/>
              <a:t>to donate two copies of chromosome 18 to the child.</a:t>
            </a:r>
            <a:endParaRPr/>
          </a:p>
          <a:p>
            <a:pPr marL="0" lvl="0" indent="0">
              <a:spcBef>
                <a:spcPts val="0"/>
              </a:spcBef>
              <a:spcAft>
                <a:spcPts val="0"/>
              </a:spcAft>
              <a:buNone/>
            </a:pPr>
            <a:r>
              <a:rPr lang="en"/>
              <a:t>Choice (A) is incorrect because crossing over does not cause</a:t>
            </a:r>
            <a:endParaRPr/>
          </a:p>
          <a:p>
            <a:pPr marL="0" lvl="0" indent="0">
              <a:spcBef>
                <a:spcPts val="0"/>
              </a:spcBef>
              <a:spcAft>
                <a:spcPts val="0"/>
              </a:spcAft>
              <a:buNone/>
            </a:pPr>
            <a:r>
              <a:rPr lang="en"/>
              <a:t>a chromosome to replicate. Choice (C) is incorrect because an</a:t>
            </a:r>
            <a:endParaRPr/>
          </a:p>
          <a:p>
            <a:pPr marL="0" lvl="0" indent="0">
              <a:spcBef>
                <a:spcPts val="0"/>
              </a:spcBef>
              <a:spcAft>
                <a:spcPts val="0"/>
              </a:spcAft>
              <a:buNone/>
            </a:pPr>
            <a:r>
              <a:rPr lang="en"/>
              <a:t>extra chromosome is not the result of a substitution mutation.</a:t>
            </a:r>
            <a:endParaRPr/>
          </a:p>
          <a:p>
            <a:pPr marL="0" lvl="0" indent="0">
              <a:spcBef>
                <a:spcPts val="0"/>
              </a:spcBef>
              <a:spcAft>
                <a:spcPts val="0"/>
              </a:spcAft>
              <a:buNone/>
            </a:pPr>
            <a:r>
              <a:rPr lang="en"/>
              <a:t>Choice (D) is incorrect because an insertion mutation does</a:t>
            </a:r>
            <a:endParaRPr/>
          </a:p>
          <a:p>
            <a:pPr marL="0" lvl="0" indent="0">
              <a:spcBef>
                <a:spcPts val="0"/>
              </a:spcBef>
              <a:spcAft>
                <a:spcPts val="0"/>
              </a:spcAft>
              <a:buNone/>
            </a:pPr>
            <a:r>
              <a:rPr lang="en"/>
              <a:t>not result in an extra chromosome.</a:t>
            </a:r>
            <a:endParaRPr/>
          </a:p>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11 SB3b 2 C</a:t>
            </a:r>
            <a:endParaRPr/>
          </a:p>
          <a:p>
            <a:pPr marL="0" lvl="0" indent="0">
              <a:spcBef>
                <a:spcPts val="0"/>
              </a:spcBef>
              <a:spcAft>
                <a:spcPts val="0"/>
              </a:spcAft>
              <a:buNone/>
            </a:pPr>
            <a:endParaRPr/>
          </a:p>
          <a:p>
            <a:pPr marL="0" lvl="0" indent="0">
              <a:spcBef>
                <a:spcPts val="0"/>
              </a:spcBef>
              <a:spcAft>
                <a:spcPts val="0"/>
              </a:spcAft>
              <a:buNone/>
            </a:pPr>
            <a:r>
              <a:rPr lang="en"/>
              <a:t>The correct answer is choice (C) The alleles for flower color</a:t>
            </a:r>
            <a:endParaRPr/>
          </a:p>
          <a:p>
            <a:pPr marL="0" lvl="0" indent="0">
              <a:spcBef>
                <a:spcPts val="0"/>
              </a:spcBef>
              <a:spcAft>
                <a:spcPts val="0"/>
              </a:spcAft>
              <a:buNone/>
            </a:pPr>
            <a:r>
              <a:rPr lang="en"/>
              <a:t>show incomplete dominance because both alleles are</a:t>
            </a:r>
            <a:endParaRPr/>
          </a:p>
          <a:p>
            <a:pPr marL="0" lvl="0" indent="0">
              <a:spcBef>
                <a:spcPts val="0"/>
              </a:spcBef>
              <a:spcAft>
                <a:spcPts val="0"/>
              </a:spcAft>
              <a:buNone/>
            </a:pPr>
            <a:r>
              <a:rPr lang="en"/>
              <a:t>partly expressed in heterozygous individuals. Choice (A) is</a:t>
            </a:r>
            <a:endParaRPr/>
          </a:p>
          <a:p>
            <a:pPr marL="0" lvl="0" indent="0">
              <a:spcBef>
                <a:spcPts val="0"/>
              </a:spcBef>
              <a:spcAft>
                <a:spcPts val="0"/>
              </a:spcAft>
              <a:buNone/>
            </a:pPr>
            <a:r>
              <a:rPr lang="en"/>
              <a:t>incorrect because pink flower color is the result of incomplete</a:t>
            </a:r>
            <a:endParaRPr/>
          </a:p>
          <a:p>
            <a:pPr marL="0" lvl="0" indent="0">
              <a:spcBef>
                <a:spcPts val="0"/>
              </a:spcBef>
              <a:spcAft>
                <a:spcPts val="0"/>
              </a:spcAft>
              <a:buNone/>
            </a:pPr>
            <a:r>
              <a:rPr lang="en"/>
              <a:t>dominance. Choice (B) is incorrect both heterozygous</a:t>
            </a:r>
            <a:endParaRPr/>
          </a:p>
          <a:p>
            <a:pPr marL="0" lvl="0" indent="0">
              <a:spcBef>
                <a:spcPts val="0"/>
              </a:spcBef>
              <a:spcAft>
                <a:spcPts val="0"/>
              </a:spcAft>
              <a:buNone/>
            </a:pPr>
            <a:r>
              <a:rPr lang="en"/>
              <a:t>genotypes can’t be dominant. Choice (D) is incorrect because</a:t>
            </a:r>
            <a:endParaRPr/>
          </a:p>
          <a:p>
            <a:pPr marL="0" lvl="0" indent="0">
              <a:spcBef>
                <a:spcPts val="0"/>
              </a:spcBef>
              <a:spcAft>
                <a:spcPts val="0"/>
              </a:spcAft>
              <a:buNone/>
            </a:pPr>
            <a:r>
              <a:rPr lang="en"/>
              <a:t>heterozygous individuals exhibit incomplete dominance.</a:t>
            </a:r>
            <a:endParaRPr/>
          </a:p>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Correct Answer: A </a:t>
            </a:r>
            <a:endParaRPr/>
          </a:p>
          <a:p>
            <a:pPr marL="0" lvl="0" indent="0">
              <a:spcBef>
                <a:spcPts val="0"/>
              </a:spcBef>
              <a:spcAft>
                <a:spcPts val="0"/>
              </a:spcAft>
              <a:buNone/>
            </a:pPr>
            <a:r>
              <a:rPr lang="en"/>
              <a:t>Explanation of Correct Answer: The correct answer is choice (A) The chromosomes in cell 1 are the same as in cells 6 and 7. Choice (B) is incorrect because crossing-over does not occur in mitosis. Choice (C) is incorrect because the chromosomes in step 5 are diploid, not haploid. Choice (D) is incorrect because it is not an independent assortment.</a:t>
            </a:r>
            <a:endParaRPr/>
          </a:p>
          <a:p>
            <a:pPr marL="0" lvl="0" indent="0">
              <a:spcBef>
                <a:spcPts val="0"/>
              </a:spcBef>
              <a:spcAft>
                <a:spcPts val="0"/>
              </a:spcAft>
              <a:buNone/>
            </a:pPr>
            <a:endParaRPr/>
          </a:p>
          <a:p>
            <a:pPr marL="0" lvl="0" indent="0">
              <a:spcBef>
                <a:spcPts val="0"/>
              </a:spcBef>
              <a:spcAft>
                <a:spcPts val="0"/>
              </a:spcAft>
              <a:buNone/>
            </a:pPr>
            <a:r>
              <a:rPr lang="en"/>
              <a:t>Biology Domain: Cells </a:t>
            </a:r>
            <a:endParaRPr/>
          </a:p>
          <a:p>
            <a:pPr marL="0" lvl="0" indent="0">
              <a:spcBef>
                <a:spcPts val="0"/>
              </a:spcBef>
              <a:spcAft>
                <a:spcPts val="0"/>
              </a:spcAft>
              <a:buNone/>
            </a:pPr>
            <a:r>
              <a:rPr lang="en"/>
              <a:t>Standard: SB1. Obtain, evaluate, and communicate information to analyze the nature of the relationships between structures and functions in living cells. b. Develop and use models to explain the role of cellular reproduction (including binary fission, mitosis, and meiosis) in maintaining genetic homeostasis.</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12 SB3c 3 C, D</a:t>
            </a:r>
            <a:endParaRPr/>
          </a:p>
          <a:p>
            <a:pPr marL="0" lvl="0" indent="0">
              <a:spcBef>
                <a:spcPts val="0"/>
              </a:spcBef>
              <a:spcAft>
                <a:spcPts val="0"/>
              </a:spcAft>
              <a:buNone/>
            </a:pPr>
            <a:endParaRPr/>
          </a:p>
          <a:p>
            <a:pPr marL="0" lvl="0" indent="0">
              <a:spcBef>
                <a:spcPts val="0"/>
              </a:spcBef>
              <a:spcAft>
                <a:spcPts val="0"/>
              </a:spcAft>
              <a:buNone/>
            </a:pPr>
            <a:r>
              <a:rPr lang="en"/>
              <a:t>The correct answer for Part A is choice (C) The lack of genetic</a:t>
            </a:r>
            <a:endParaRPr/>
          </a:p>
          <a:p>
            <a:pPr marL="0" lvl="0" indent="0">
              <a:spcBef>
                <a:spcPts val="0"/>
              </a:spcBef>
              <a:spcAft>
                <a:spcPts val="0"/>
              </a:spcAft>
              <a:buNone/>
            </a:pPr>
            <a:r>
              <a:rPr lang="en"/>
              <a:t>variability among clones puts the whole species at increased risk</a:t>
            </a:r>
            <a:endParaRPr/>
          </a:p>
          <a:p>
            <a:pPr marL="0" lvl="0" indent="0">
              <a:spcBef>
                <a:spcPts val="0"/>
              </a:spcBef>
              <a:spcAft>
                <a:spcPts val="0"/>
              </a:spcAft>
              <a:buNone/>
            </a:pPr>
            <a:r>
              <a:rPr lang="en"/>
              <a:t>of extinction through a catastrophic disease or pest. Choice (A)</a:t>
            </a:r>
            <a:endParaRPr/>
          </a:p>
          <a:p>
            <a:pPr marL="0" lvl="0" indent="0">
              <a:spcBef>
                <a:spcPts val="0"/>
              </a:spcBef>
              <a:spcAft>
                <a:spcPts val="0"/>
              </a:spcAft>
              <a:buNone/>
            </a:pPr>
            <a:r>
              <a:rPr lang="en"/>
              <a:t>is incorrect because Cavendish bananas do not produce</a:t>
            </a:r>
            <a:endParaRPr/>
          </a:p>
          <a:p>
            <a:pPr marL="0" lvl="0" indent="0">
              <a:spcBef>
                <a:spcPts val="0"/>
              </a:spcBef>
              <a:spcAft>
                <a:spcPts val="0"/>
              </a:spcAft>
              <a:buNone/>
            </a:pPr>
            <a:r>
              <a:rPr lang="en"/>
              <a:t>seeds. Choice (B) is incorrect because cloned plants are very</a:t>
            </a:r>
            <a:endParaRPr/>
          </a:p>
          <a:p>
            <a:pPr marL="0" lvl="0" indent="0">
              <a:spcBef>
                <a:spcPts val="0"/>
              </a:spcBef>
              <a:spcAft>
                <a:spcPts val="0"/>
              </a:spcAft>
              <a:buNone/>
            </a:pPr>
            <a:r>
              <a:rPr lang="en"/>
              <a:t>consistent. Choice (D) is incorrect because cloned organisms do</a:t>
            </a:r>
            <a:endParaRPr/>
          </a:p>
          <a:p>
            <a:pPr marL="0" lvl="0" indent="0">
              <a:spcBef>
                <a:spcPts val="0"/>
              </a:spcBef>
              <a:spcAft>
                <a:spcPts val="0"/>
              </a:spcAft>
              <a:buNone/>
            </a:pPr>
            <a:r>
              <a:rPr lang="en"/>
              <a:t>not increase homologous chromosomes.</a:t>
            </a:r>
            <a:endParaRPr/>
          </a:p>
          <a:p>
            <a:pPr marL="0" lvl="0" indent="0">
              <a:spcBef>
                <a:spcPts val="0"/>
              </a:spcBef>
              <a:spcAft>
                <a:spcPts val="0"/>
              </a:spcAft>
              <a:buNone/>
            </a:pPr>
            <a:r>
              <a:rPr lang="en"/>
              <a:t>The correct answer for Part B is choice (D) The bananas</a:t>
            </a:r>
            <a:endParaRPr/>
          </a:p>
          <a:p>
            <a:pPr marL="0" lvl="0" indent="0">
              <a:spcBef>
                <a:spcPts val="0"/>
              </a:spcBef>
              <a:spcAft>
                <a:spcPts val="0"/>
              </a:spcAft>
              <a:buNone/>
            </a:pPr>
            <a:r>
              <a:rPr lang="en"/>
              <a:t>produced maintain consistent characteristics in quality, taste,</a:t>
            </a:r>
            <a:endParaRPr/>
          </a:p>
          <a:p>
            <a:pPr marL="0" lvl="0" indent="0">
              <a:spcBef>
                <a:spcPts val="0"/>
              </a:spcBef>
              <a:spcAft>
                <a:spcPts val="0"/>
              </a:spcAft>
              <a:buNone/>
            </a:pPr>
            <a:r>
              <a:rPr lang="en"/>
              <a:t>and appearance from one crop of clones to the next. Choice (A)</a:t>
            </a:r>
            <a:endParaRPr/>
          </a:p>
          <a:p>
            <a:pPr marL="0" lvl="0" indent="0">
              <a:spcBef>
                <a:spcPts val="0"/>
              </a:spcBef>
              <a:spcAft>
                <a:spcPts val="0"/>
              </a:spcAft>
              <a:buNone/>
            </a:pPr>
            <a:r>
              <a:rPr lang="en"/>
              <a:t>is incorrect because cloned plants can be damaged by disease</a:t>
            </a:r>
            <a:endParaRPr/>
          </a:p>
          <a:p>
            <a:pPr marL="0" lvl="0" indent="0">
              <a:spcBef>
                <a:spcPts val="0"/>
              </a:spcBef>
              <a:spcAft>
                <a:spcPts val="0"/>
              </a:spcAft>
              <a:buNone/>
            </a:pPr>
            <a:r>
              <a:rPr lang="en"/>
              <a:t>and pests. Choice (B) is incorrect because cloned organisms</a:t>
            </a:r>
            <a:endParaRPr/>
          </a:p>
          <a:p>
            <a:pPr marL="0" lvl="0" indent="0">
              <a:spcBef>
                <a:spcPts val="0"/>
              </a:spcBef>
              <a:spcAft>
                <a:spcPts val="0"/>
              </a:spcAft>
              <a:buNone/>
            </a:pPr>
            <a:r>
              <a:rPr lang="en"/>
              <a:t>are identical to parents. Choice (C) is incorrect because limited</a:t>
            </a:r>
            <a:endParaRPr/>
          </a:p>
          <a:p>
            <a:pPr marL="0" lvl="0" indent="0">
              <a:spcBef>
                <a:spcPts val="0"/>
              </a:spcBef>
              <a:spcAft>
                <a:spcPts val="0"/>
              </a:spcAft>
              <a:buNone/>
            </a:pPr>
            <a:r>
              <a:rPr lang="en"/>
              <a:t>genetic variety does not encourage adaptation.</a:t>
            </a:r>
            <a:endParaRPr/>
          </a:p>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13 SB6e 2 A</a:t>
            </a:r>
            <a:endParaRPr/>
          </a:p>
          <a:p>
            <a:pPr marL="0" lvl="0" indent="0">
              <a:spcBef>
                <a:spcPts val="0"/>
              </a:spcBef>
              <a:spcAft>
                <a:spcPts val="0"/>
              </a:spcAft>
              <a:buNone/>
            </a:pPr>
            <a:endParaRPr/>
          </a:p>
          <a:p>
            <a:pPr marL="0" lvl="0" indent="0">
              <a:spcBef>
                <a:spcPts val="0"/>
              </a:spcBef>
              <a:spcAft>
                <a:spcPts val="0"/>
              </a:spcAft>
              <a:buNone/>
            </a:pPr>
            <a:r>
              <a:rPr lang="en"/>
              <a:t>The correct answer is choice (A) Genetic mutations that promote</a:t>
            </a:r>
            <a:endParaRPr/>
          </a:p>
          <a:p>
            <a:pPr marL="0" lvl="0" indent="0">
              <a:spcBef>
                <a:spcPts val="0"/>
              </a:spcBef>
              <a:spcAft>
                <a:spcPts val="0"/>
              </a:spcAft>
              <a:buNone/>
            </a:pPr>
            <a:r>
              <a:rPr lang="en"/>
              <a:t>resistance occur. Choice (B) is incorrect because no viruses</a:t>
            </a:r>
            <a:endParaRPr/>
          </a:p>
          <a:p>
            <a:pPr marL="0" lvl="0" indent="0">
              <a:spcBef>
                <a:spcPts val="0"/>
              </a:spcBef>
              <a:spcAft>
                <a:spcPts val="0"/>
              </a:spcAft>
              <a:buNone/>
            </a:pPr>
            <a:r>
              <a:rPr lang="en"/>
              <a:t>are present. Choice (C) is incorrect because genetic variety is</a:t>
            </a:r>
            <a:endParaRPr/>
          </a:p>
          <a:p>
            <a:pPr marL="0" lvl="0" indent="0">
              <a:spcBef>
                <a:spcPts val="0"/>
              </a:spcBef>
              <a:spcAft>
                <a:spcPts val="0"/>
              </a:spcAft>
              <a:buNone/>
            </a:pPr>
            <a:r>
              <a:rPr lang="en"/>
              <a:t>necessary not dominant recessive. Choice (D) is incorrect because</a:t>
            </a:r>
            <a:endParaRPr/>
          </a:p>
          <a:p>
            <a:pPr marL="0" lvl="0" indent="0">
              <a:spcBef>
                <a:spcPts val="0"/>
              </a:spcBef>
              <a:spcAft>
                <a:spcPts val="0"/>
              </a:spcAft>
              <a:buNone/>
            </a:pPr>
            <a:r>
              <a:rPr lang="en"/>
              <a:t>replication of genetic material on its own is not enough to confer</a:t>
            </a:r>
            <a:endParaRPr/>
          </a:p>
          <a:p>
            <a:pPr marL="0" lvl="0" indent="0">
              <a:spcBef>
                <a:spcPts val="0"/>
              </a:spcBef>
              <a:spcAft>
                <a:spcPts val="0"/>
              </a:spcAft>
              <a:buNone/>
            </a:pPr>
            <a:r>
              <a:rPr lang="en"/>
              <a:t>resistance.</a:t>
            </a:r>
            <a:endParaRPr/>
          </a:p>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14 SB5d 3 D</a:t>
            </a:r>
            <a:endParaRPr/>
          </a:p>
          <a:p>
            <a:pPr marL="0" lvl="0" indent="0">
              <a:spcBef>
                <a:spcPts val="0"/>
              </a:spcBef>
              <a:spcAft>
                <a:spcPts val="0"/>
              </a:spcAft>
              <a:buNone/>
            </a:pPr>
            <a:endParaRPr/>
          </a:p>
          <a:p>
            <a:pPr marL="0" lvl="0" indent="0">
              <a:spcBef>
                <a:spcPts val="0"/>
              </a:spcBef>
              <a:spcAft>
                <a:spcPts val="0"/>
              </a:spcAft>
              <a:buNone/>
            </a:pPr>
            <a:r>
              <a:rPr lang="en"/>
              <a:t>The correct answer is choice (D) Buy local firewood near</a:t>
            </a:r>
            <a:endParaRPr/>
          </a:p>
          <a:p>
            <a:pPr marL="0" lvl="0" indent="0">
              <a:spcBef>
                <a:spcPts val="0"/>
              </a:spcBef>
              <a:spcAft>
                <a:spcPts val="0"/>
              </a:spcAft>
              <a:buNone/>
            </a:pPr>
            <a:r>
              <a:rPr lang="en"/>
              <a:t>campsites instead of transporting raw wood from one area to</a:t>
            </a:r>
            <a:endParaRPr/>
          </a:p>
          <a:p>
            <a:pPr marL="0" lvl="0" indent="0">
              <a:spcBef>
                <a:spcPts val="0"/>
              </a:spcBef>
              <a:spcAft>
                <a:spcPts val="0"/>
              </a:spcAft>
              <a:buNone/>
            </a:pPr>
            <a:r>
              <a:rPr lang="en"/>
              <a:t>another and then leave any extra for the next camper</a:t>
            </a:r>
            <a:endParaRPr/>
          </a:p>
          <a:p>
            <a:pPr marL="0" lvl="0" indent="0">
              <a:spcBef>
                <a:spcPts val="0"/>
              </a:spcBef>
              <a:spcAft>
                <a:spcPts val="0"/>
              </a:spcAft>
              <a:buNone/>
            </a:pPr>
            <a:r>
              <a:rPr lang="en"/>
              <a:t>to prevent transferring the insects in infected wood.</a:t>
            </a:r>
            <a:endParaRPr/>
          </a:p>
          <a:p>
            <a:pPr marL="0" lvl="0" indent="0">
              <a:spcBef>
                <a:spcPts val="0"/>
              </a:spcBef>
              <a:spcAft>
                <a:spcPts val="0"/>
              </a:spcAft>
              <a:buNone/>
            </a:pPr>
            <a:r>
              <a:rPr lang="en"/>
              <a:t>Choice (A) is incorrect because storing firewood does not</a:t>
            </a:r>
            <a:endParaRPr/>
          </a:p>
          <a:p>
            <a:pPr marL="0" lvl="0" indent="0">
              <a:spcBef>
                <a:spcPts val="0"/>
              </a:spcBef>
              <a:spcAft>
                <a:spcPts val="0"/>
              </a:spcAft>
              <a:buNone/>
            </a:pPr>
            <a:r>
              <a:rPr lang="en"/>
              <a:t>kill the pests. Choice (B) is incorrect because spraying with</a:t>
            </a:r>
            <a:endParaRPr/>
          </a:p>
          <a:p>
            <a:pPr marL="0" lvl="0" indent="0">
              <a:spcBef>
                <a:spcPts val="0"/>
              </a:spcBef>
              <a:spcAft>
                <a:spcPts val="0"/>
              </a:spcAft>
              <a:buNone/>
            </a:pPr>
            <a:r>
              <a:rPr lang="en"/>
              <a:t>pesticides causes another set of problems. Choice (C) is</a:t>
            </a:r>
            <a:endParaRPr/>
          </a:p>
          <a:p>
            <a:pPr marL="0" lvl="0" indent="0">
              <a:spcBef>
                <a:spcPts val="0"/>
              </a:spcBef>
              <a:spcAft>
                <a:spcPts val="0"/>
              </a:spcAft>
              <a:buNone/>
            </a:pPr>
            <a:r>
              <a:rPr lang="en"/>
              <a:t>incorrect because using infected trees as mulch will only</a:t>
            </a:r>
            <a:endParaRPr/>
          </a:p>
          <a:p>
            <a:pPr marL="0" lvl="0" indent="0">
              <a:spcBef>
                <a:spcPts val="0"/>
              </a:spcBef>
              <a:spcAft>
                <a:spcPts val="0"/>
              </a:spcAft>
              <a:buNone/>
            </a:pPr>
            <a:r>
              <a:rPr lang="en"/>
              <a:t>spread the pests.</a:t>
            </a:r>
            <a:endParaRPr/>
          </a:p>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15 SB6b 2 A</a:t>
            </a:r>
            <a:endParaRPr/>
          </a:p>
          <a:p>
            <a:pPr marL="0" lvl="0" indent="0">
              <a:spcBef>
                <a:spcPts val="0"/>
              </a:spcBef>
              <a:spcAft>
                <a:spcPts val="0"/>
              </a:spcAft>
              <a:buNone/>
            </a:pPr>
            <a:endParaRPr/>
          </a:p>
          <a:p>
            <a:pPr marL="0" lvl="0" indent="0">
              <a:spcBef>
                <a:spcPts val="0"/>
              </a:spcBef>
              <a:spcAft>
                <a:spcPts val="0"/>
              </a:spcAft>
              <a:buNone/>
            </a:pPr>
            <a:r>
              <a:rPr lang="en"/>
              <a:t>The correct answer is choice (A) The two populations</a:t>
            </a:r>
            <a:endParaRPr/>
          </a:p>
          <a:p>
            <a:pPr marL="0" lvl="0" indent="0">
              <a:spcBef>
                <a:spcPts val="0"/>
              </a:spcBef>
              <a:spcAft>
                <a:spcPts val="0"/>
              </a:spcAft>
              <a:buNone/>
            </a:pPr>
            <a:r>
              <a:rPr lang="en"/>
              <a:t>developed into new species. Choice (B) is incorrect because</a:t>
            </a:r>
            <a:endParaRPr/>
          </a:p>
          <a:p>
            <a:pPr marL="0" lvl="0" indent="0">
              <a:spcBef>
                <a:spcPts val="0"/>
              </a:spcBef>
              <a:spcAft>
                <a:spcPts val="0"/>
              </a:spcAft>
              <a:buNone/>
            </a:pPr>
            <a:r>
              <a:rPr lang="en"/>
              <a:t>hybridization would not have resulted in new species.</a:t>
            </a:r>
            <a:endParaRPr/>
          </a:p>
          <a:p>
            <a:pPr marL="0" lvl="0" indent="0">
              <a:spcBef>
                <a:spcPts val="0"/>
              </a:spcBef>
              <a:spcAft>
                <a:spcPts val="0"/>
              </a:spcAft>
              <a:buNone/>
            </a:pPr>
            <a:r>
              <a:rPr lang="en"/>
              <a:t>Choice (C) is incorrect because the frogs reproduce as they</a:t>
            </a:r>
            <a:endParaRPr/>
          </a:p>
          <a:p>
            <a:pPr marL="0" lvl="0" indent="0">
              <a:spcBef>
                <a:spcPts val="0"/>
              </a:spcBef>
              <a:spcAft>
                <a:spcPts val="0"/>
              </a:spcAft>
              <a:buNone/>
            </a:pPr>
            <a:r>
              <a:rPr lang="en"/>
              <a:t>always had. Choice (D) is incorrect because there is no</a:t>
            </a:r>
            <a:endParaRPr/>
          </a:p>
          <a:p>
            <a:pPr marL="0" lvl="0" indent="0">
              <a:spcBef>
                <a:spcPts val="0"/>
              </a:spcBef>
              <a:spcAft>
                <a:spcPts val="0"/>
              </a:spcAft>
              <a:buNone/>
            </a:pPr>
            <a:r>
              <a:rPr lang="en"/>
              <a:t>indication that population sizes were reduced.</a:t>
            </a:r>
            <a:endParaRPr/>
          </a:p>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Correct Answer: C </a:t>
            </a:r>
            <a:endParaRPr/>
          </a:p>
          <a:p>
            <a:pPr marL="0" lvl="0" indent="0">
              <a:spcBef>
                <a:spcPts val="0"/>
              </a:spcBef>
              <a:spcAft>
                <a:spcPts val="0"/>
              </a:spcAft>
              <a:buNone/>
            </a:pPr>
            <a:endParaRPr/>
          </a:p>
          <a:p>
            <a:pPr marL="0" lvl="0" indent="0">
              <a:spcBef>
                <a:spcPts val="0"/>
              </a:spcBef>
              <a:spcAft>
                <a:spcPts val="0"/>
              </a:spcAft>
              <a:buNone/>
            </a:pPr>
            <a:r>
              <a:rPr lang="en"/>
              <a:t>Explanation of Correct Answer: The correct answer is choice (C) Can the genetic modification of these plants be acquired by noxious plants? Choice (A) is incorrect because genetically modified plants would still attract pollinators. Choice (B) is incorrect because genetically modified crops and non-genetically modified crops would produce the same amount of food. Choice (D) is incorrect because genetically modified crops and non-genetically modified crops would both require the same amount of land.</a:t>
            </a:r>
            <a:endParaRPr/>
          </a:p>
          <a:p>
            <a:pPr marL="0" lvl="0" indent="0">
              <a:spcBef>
                <a:spcPts val="0"/>
              </a:spcBef>
              <a:spcAft>
                <a:spcPts val="0"/>
              </a:spcAft>
              <a:buNone/>
            </a:pPr>
            <a:endParaRPr/>
          </a:p>
          <a:p>
            <a:pPr marL="0" lvl="0" indent="0">
              <a:spcBef>
                <a:spcPts val="0"/>
              </a:spcBef>
              <a:spcAft>
                <a:spcPts val="0"/>
              </a:spcAft>
              <a:buNone/>
            </a:pPr>
            <a:r>
              <a:rPr lang="en"/>
              <a:t>DOK Level 2: This is a DOK level 2 item because it requires the student to apply learned information to abstract and real-life situations. </a:t>
            </a:r>
            <a:endParaRPr/>
          </a:p>
          <a:p>
            <a:pPr marL="0" lvl="0" indent="0">
              <a:spcBef>
                <a:spcPts val="0"/>
              </a:spcBef>
              <a:spcAft>
                <a:spcPts val="0"/>
              </a:spcAft>
              <a:buNone/>
            </a:pPr>
            <a:r>
              <a:rPr lang="en"/>
              <a:t>Biology Domain: Genetics </a:t>
            </a:r>
            <a:endParaRPr/>
          </a:p>
          <a:p>
            <a:pPr marL="0" lvl="0" indent="0">
              <a:spcBef>
                <a:spcPts val="0"/>
              </a:spcBef>
              <a:spcAft>
                <a:spcPts val="0"/>
              </a:spcAft>
              <a:buNone/>
            </a:pPr>
            <a:r>
              <a:rPr lang="en"/>
              <a:t>Standard: SB2. Obtain, evaluate, and communicate information to analyze how genetic information is expressed in cells. c. Ask questions to gather and communicate information about the use and ethical considerations of biotechnology in forensics, medicine, and agriculture.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correct answer is choice (B) Every organism possesses in their ribosome a protein that is similar to rpl4. This protein has an amino acid sequence that is similar to the sequence of E. coli’s rpl4. Choice (A) is incorrect because just the fact that all organisms make proteins does not support a common ancestor. Choice (C) is incorrect because sharing ribosomes does not indicate a common ancestor. Choice (D) is incorrect because having common amino acids is not support for a common ancestor.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correct answer is choice (C). Choice (A) is incorrect because the organisms are not equally related. Choice (B) is incorrect because one ciliate is duplicated in the cladogram. Choice (D) is incorrect because one ciliate is omitted.</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Correct Answer: C</a:t>
            </a:r>
            <a:endParaRPr/>
          </a:p>
          <a:p>
            <a:pPr marL="0" lvl="0" indent="0">
              <a:spcBef>
                <a:spcPts val="0"/>
              </a:spcBef>
              <a:spcAft>
                <a:spcPts val="0"/>
              </a:spcAft>
              <a:buNone/>
            </a:pPr>
            <a:r>
              <a:rPr lang="en"/>
              <a:t>Explanation of Correct Answer: The correct answer is choice (C) Populations 11 and 12 reached carrying capacity at week 5 because there were fewer plants for the rest of the investigation period. Choice (A) is incorrect because some groups did not reach the carrying capacity. Choice (B) is incorrect because group 9 reached carrying capacity in week 3 and group 10 reached it in week 6. Choice (D) is incorrect because the populations actually reached their carrying capacities at different times.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Shape 10"/>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Shape 11"/>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Shape 12"/>
          <p:cNvGrpSpPr/>
          <p:nvPr/>
        </p:nvGrpSpPr>
        <p:grpSpPr>
          <a:xfrm>
            <a:off x="1004144" y="1022025"/>
            <a:ext cx="7136668" cy="152400"/>
            <a:chOff x="1346429" y="1011300"/>
            <a:chExt cx="6452100" cy="152400"/>
          </a:xfrm>
        </p:grpSpPr>
        <p:cxnSp>
          <p:nvCxnSpPr>
            <p:cNvPr id="13" name="Shape 13"/>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Shape 14"/>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Shape 15"/>
          <p:cNvGrpSpPr/>
          <p:nvPr/>
        </p:nvGrpSpPr>
        <p:grpSpPr>
          <a:xfrm>
            <a:off x="1004151" y="3969100"/>
            <a:ext cx="7136668" cy="152400"/>
            <a:chOff x="1346435" y="3969088"/>
            <a:chExt cx="6452100" cy="152400"/>
          </a:xfrm>
        </p:grpSpPr>
        <p:cxnSp>
          <p:nvCxnSpPr>
            <p:cNvPr id="16" name="Shape 16"/>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Shape 17"/>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Shape 18"/>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Shape 58"/>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Shape 5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Shape 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Shape 48"/>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EOC Review Openers</a:t>
            </a:r>
            <a:endParaRPr/>
          </a:p>
        </p:txBody>
      </p:sp>
      <p:sp>
        <p:nvSpPr>
          <p:cNvPr id="67" name="Shape 67"/>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2018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Continued from last slide</a:t>
            </a:r>
            <a:endParaRPr/>
          </a:p>
        </p:txBody>
      </p:sp>
      <p:sp>
        <p:nvSpPr>
          <p:cNvPr id="134" name="Shape 1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Which argument about bacteria and viruses is supported by this information?</a:t>
            </a:r>
            <a:endParaRPr/>
          </a:p>
          <a:p>
            <a:pPr marL="0" lvl="0" indent="0">
              <a:spcBef>
                <a:spcPts val="1600"/>
              </a:spcBef>
              <a:spcAft>
                <a:spcPts val="0"/>
              </a:spcAft>
              <a:buNone/>
            </a:pPr>
            <a:r>
              <a:rPr lang="en"/>
              <a:t>A. Bacteria are larger than viruses but are still small enough to enter cells.</a:t>
            </a:r>
            <a:endParaRPr/>
          </a:p>
          <a:p>
            <a:pPr marL="0" lvl="0" indent="0">
              <a:spcBef>
                <a:spcPts val="1600"/>
              </a:spcBef>
              <a:spcAft>
                <a:spcPts val="0"/>
              </a:spcAft>
              <a:buNone/>
            </a:pPr>
            <a:r>
              <a:rPr lang="en"/>
              <a:t>B. Bacterial infections such as diphtheria and tetanus cannot be prevented by vaccines.</a:t>
            </a:r>
            <a:endParaRPr/>
          </a:p>
          <a:p>
            <a:pPr marL="0" lvl="0" indent="0">
              <a:spcBef>
                <a:spcPts val="1600"/>
              </a:spcBef>
              <a:spcAft>
                <a:spcPts val="0"/>
              </a:spcAft>
              <a:buNone/>
            </a:pPr>
            <a:r>
              <a:rPr lang="en"/>
              <a:t>C. Only bacteria can acquire new characteristics, which makes them more difficult to treat.</a:t>
            </a:r>
            <a:endParaRPr/>
          </a:p>
          <a:p>
            <a:pPr marL="0" lvl="0" indent="0">
              <a:spcBef>
                <a:spcPts val="1600"/>
              </a:spcBef>
              <a:spcAft>
                <a:spcPts val="0"/>
              </a:spcAft>
              <a:buNone/>
            </a:pPr>
            <a:r>
              <a:rPr lang="en"/>
              <a:t>D. Both bacteria and viruses are surrounded by protective coverings, though the composition of each covering may be different.</a:t>
            </a:r>
            <a:endParaRPr/>
          </a:p>
          <a:p>
            <a:pPr marL="0" lvl="0" indent="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Multi-Select Technology Enhanced</a:t>
            </a:r>
            <a:endParaRPr/>
          </a:p>
        </p:txBody>
      </p:sp>
      <p:sp>
        <p:nvSpPr>
          <p:cNvPr id="140" name="Shape 140"/>
          <p:cNvSpPr txBox="1">
            <a:spLocks noGrp="1"/>
          </p:cNvSpPr>
          <p:nvPr>
            <p:ph type="body" idx="1"/>
          </p:nvPr>
        </p:nvSpPr>
        <p:spPr>
          <a:xfrm>
            <a:off x="311700" y="1266325"/>
            <a:ext cx="4517700" cy="360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Scientists have studied a type of phytoplankton species. These phytoplankton are an important part of marine food webs and are major primary producers. As all organisms are regulated by their environment, so are the plankton. The scientists looked at the relationship between the populations of the phytoplankton and viruses found in the same environment. They created three environments in a laboratory setting to collect data on the growth of the plankton population and the viruses for a period of time and graphed the results once they were averaged, as shown below.</a:t>
            </a:r>
            <a:endParaRPr sz="1400"/>
          </a:p>
          <a:p>
            <a:pPr marL="0" lvl="0" indent="0">
              <a:spcBef>
                <a:spcPts val="1600"/>
              </a:spcBef>
              <a:spcAft>
                <a:spcPts val="1600"/>
              </a:spcAft>
              <a:buNone/>
            </a:pPr>
            <a:r>
              <a:rPr lang="en"/>
              <a:t>Continued on Next slide</a:t>
            </a:r>
            <a:endParaRPr/>
          </a:p>
        </p:txBody>
      </p:sp>
      <p:pic>
        <p:nvPicPr>
          <p:cNvPr id="141" name="Shape 141"/>
          <p:cNvPicPr preferRelativeResize="0"/>
          <p:nvPr/>
        </p:nvPicPr>
        <p:blipFill>
          <a:blip r:embed="rId3">
            <a:alphaModFix/>
          </a:blip>
          <a:stretch>
            <a:fillRect/>
          </a:stretch>
        </p:blipFill>
        <p:spPr>
          <a:xfrm>
            <a:off x="4586675" y="1304825"/>
            <a:ext cx="4271800" cy="23720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Multi Select Technology Enhanced</a:t>
            </a:r>
            <a:endParaRPr/>
          </a:p>
        </p:txBody>
      </p:sp>
      <p:sp>
        <p:nvSpPr>
          <p:cNvPr id="147" name="Shape 14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t>The scientists claim that the growth and stability of the population of plankton were affected by the viruses. Using the information given, which TWO arguments support this claim? </a:t>
            </a:r>
            <a:endParaRPr sz="1200"/>
          </a:p>
          <a:p>
            <a:pPr marL="0" lvl="0" indent="0">
              <a:spcBef>
                <a:spcPts val="1600"/>
              </a:spcBef>
              <a:spcAft>
                <a:spcPts val="1600"/>
              </a:spcAft>
              <a:buNone/>
            </a:pPr>
            <a:r>
              <a:rPr lang="en" sz="1200"/>
              <a:t>A. The phytoplankton population was unable to absorb the light necessary for growth because the viruses covered the surface of the water. </a:t>
            </a:r>
            <a:br>
              <a:rPr lang="en" sz="1200"/>
            </a:br>
            <a:r>
              <a:rPr lang="en" sz="1200"/>
              <a:t>B. The phytoplankton population was affected by the viruses because the viruses were competitors for the food sources in the environment. </a:t>
            </a:r>
            <a:br>
              <a:rPr lang="en" sz="1200"/>
            </a:br>
            <a:r>
              <a:rPr lang="en" sz="1200"/>
              <a:t>C. As the phytoplankton population increased, the number of viruses began to increase because the phytoplankton were consumed by the viruses. </a:t>
            </a:r>
            <a:br>
              <a:rPr lang="en" sz="1200"/>
            </a:br>
            <a:r>
              <a:rPr lang="en" sz="1200"/>
              <a:t>D. As the phytoplankton population increased, the number of viruses increased because the phytoplankton were the hosts to the viruses and replicated the viruses’ genome. </a:t>
            </a:r>
            <a:br>
              <a:rPr lang="en" sz="1200"/>
            </a:br>
            <a:r>
              <a:rPr lang="en" sz="1200"/>
              <a:t>E. The phytoplankton population was affected by the increase in number of viruses in the environment because the viruses used most of the carbon found in the environment. </a:t>
            </a:r>
            <a:br>
              <a:rPr lang="en" sz="1200"/>
            </a:br>
            <a:r>
              <a:rPr lang="en" sz="1200"/>
              <a:t>F. The plankton population decreased as the number of viruses increased because the cells of the phytoplankton were destroyed as the viruses used them to increase the number of viruses in the environment</a:t>
            </a:r>
            <a:r>
              <a:rPr lang="en"/>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 Response</a:t>
            </a:r>
            <a:endParaRPr/>
          </a:p>
        </p:txBody>
      </p:sp>
      <p:sp>
        <p:nvSpPr>
          <p:cNvPr id="153" name="Shape 15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Hemoglobin is a protein found in red blood cells of vertebrates and in the plasma of many invertebrates. The function of this protein is to transport oxygen throughout the body and to bring carbon dioxide back to be expelled from the organism. If the amino acid sequence of the protein is altered, the mutated protein is not as efficient at carrying oxygen as is the normal hemoglobin. Which argument is supported by this information?</a:t>
            </a:r>
            <a:endParaRPr sz="1400"/>
          </a:p>
          <a:p>
            <a:pPr marL="0" lvl="0" indent="0">
              <a:spcBef>
                <a:spcPts val="1600"/>
              </a:spcBef>
              <a:spcAft>
                <a:spcPts val="0"/>
              </a:spcAft>
              <a:buNone/>
            </a:pPr>
            <a:r>
              <a:rPr lang="en" sz="1400"/>
              <a:t>A. The mutated hemoglobin protein can still carry carbon dioxide to be expelled from the organism.</a:t>
            </a:r>
            <a:br>
              <a:rPr lang="en" sz="1400"/>
            </a:br>
            <a:r>
              <a:rPr lang="en" sz="1400"/>
              <a:t>B. Hemoglobin must be a simple molecule because it is found in both vertebrates and invertebrates.</a:t>
            </a:r>
            <a:br>
              <a:rPr lang="en" sz="1400"/>
            </a:br>
            <a:r>
              <a:rPr lang="en" sz="1400"/>
              <a:t>C. Structural changes of hemoglobin affect its ability to carry oxygen indicating that the shape of a protein is important to its function.</a:t>
            </a:r>
            <a:br>
              <a:rPr lang="en" sz="1400"/>
            </a:br>
            <a:r>
              <a:rPr lang="en" sz="1400"/>
              <a:t>D. Normal hemoglobin must be a larger molecule than the mutated hemoglobin since it has sufficient space to attach to and carry both oxygen molecules and carbon dioxide molecules.</a:t>
            </a:r>
            <a:endParaRPr sz="1400"/>
          </a:p>
          <a:p>
            <a:pPr marL="0" lvl="0" indent="0">
              <a:spcBef>
                <a:spcPts val="1600"/>
              </a:spcBef>
              <a:spcAft>
                <a:spcPts val="1600"/>
              </a:spcAft>
              <a:buNone/>
            </a:pP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9" name="Shape 15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Bromothymol blue (BTB) is a pH indicator that is also used to detect carbon dioxide (CO2). BTB is blue when pH is basic and CO2 is low. BTB is yellow when pH is acidic and CO2 is high. BTB is green when pH is neutral. A group of students are planning to perform an investigation in which they will place either a stalk of the aquatic plant elodea or a snail in a test tube that contains water with a neutral pH of 7 and BTB. The students will also include a test tube that contains elodea and a snail. Observing color change once the tubes have been placed under a growth light for several hours will allow the students to answer which TWO of the following questions? </a:t>
            </a:r>
            <a:endParaRPr sz="1400"/>
          </a:p>
          <a:p>
            <a:pPr marL="914400" lvl="0" indent="-317500" rtl="0">
              <a:spcBef>
                <a:spcPts val="1600"/>
              </a:spcBef>
              <a:spcAft>
                <a:spcPts val="0"/>
              </a:spcAft>
              <a:buSzPts val="1400"/>
              <a:buAutoNum type="alphaUcPeriod"/>
            </a:pPr>
            <a:r>
              <a:rPr lang="en" sz="1400"/>
              <a:t>Do both elodea and snails require oxygen to survive?</a:t>
            </a:r>
            <a:br>
              <a:rPr lang="en" sz="1400"/>
            </a:br>
            <a:r>
              <a:rPr lang="en" sz="1400"/>
              <a:t>B. Does elodea produce oxygen during photosynthesis?</a:t>
            </a:r>
            <a:br>
              <a:rPr lang="en" sz="1400"/>
            </a:br>
            <a:r>
              <a:rPr lang="en" sz="1400"/>
              <a:t>C. Do snails respire faster when placed in a tube with elodea?</a:t>
            </a:r>
            <a:br>
              <a:rPr lang="en" sz="1400"/>
            </a:br>
            <a:r>
              <a:rPr lang="en" sz="1400"/>
              <a:t>D. Do snails use the CO2 produced by elodea to produce oxygen?</a:t>
            </a:r>
            <a:br>
              <a:rPr lang="en" sz="1400"/>
            </a:br>
            <a:r>
              <a:rPr lang="en" sz="1400"/>
              <a:t>E. Does photosynthesis performed by elodea remove CO2 from the water?</a:t>
            </a:r>
            <a:br>
              <a:rPr lang="en" sz="1400"/>
            </a:br>
            <a:r>
              <a:rPr lang="en" sz="1400"/>
              <a:t>F. Does cellular respiration occur at a higher rate than photosynthesis in the tube with only elodea?</a:t>
            </a:r>
            <a:endParaRPr sz="1400"/>
          </a:p>
          <a:p>
            <a:pPr marL="0" lvl="0" indent="0">
              <a:spcBef>
                <a:spcPts val="1600"/>
              </a:spcBef>
              <a:spcAft>
                <a:spcPts val="1600"/>
              </a:spcAft>
              <a:buNone/>
            </a:pPr>
            <a:endParaRP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a:t>
            </a:r>
            <a:endParaRPr/>
          </a:p>
        </p:txBody>
      </p:sp>
      <p:sp>
        <p:nvSpPr>
          <p:cNvPr id="165" name="Shape 165"/>
          <p:cNvSpPr txBox="1">
            <a:spLocks noGrp="1"/>
          </p:cNvSpPr>
          <p:nvPr>
            <p:ph type="body" idx="1"/>
          </p:nvPr>
        </p:nvSpPr>
        <p:spPr>
          <a:xfrm>
            <a:off x="0" y="1266325"/>
            <a:ext cx="9144000" cy="387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t>Ruby-throated hummingbirds are found throughout eastern North America. They are omnivores, feeding on nectar, pollen, tree sap, insects, and spiders. They get all the water they need from nectar. Most nests are in forested areas, citrus groves, marshes, and scrubland. The hummingbirds breed in the spring and the summer, and females raise one to three broods per breeding season. Most of the hummingbirds migrate to Mexico or Central America for the winter. Many fly nonstop for 20 hours to cross the Gulf of Mexico. However, increasing numbers of the hummingbirds have begun to winter north of the gulf. Researchers have documented that the hummingbirds’ winter range has expanded northward by about 300 km in recent years. Which explanation BEST predicts the ability of the hummingbirds to survive their first winter in this new environment? </a:t>
            </a:r>
            <a:br>
              <a:rPr lang="en" sz="1200"/>
            </a:br>
            <a:endParaRPr sz="1200"/>
          </a:p>
          <a:p>
            <a:pPr marL="0" lvl="0" indent="0">
              <a:spcBef>
                <a:spcPts val="1600"/>
              </a:spcBef>
              <a:spcAft>
                <a:spcPts val="0"/>
              </a:spcAft>
              <a:buNone/>
            </a:pPr>
            <a:r>
              <a:rPr lang="en" sz="1200"/>
              <a:t>A. Finding suitable nesting materials and sites is the most important task the hummingbirds must accomplish because they must produce offspring. </a:t>
            </a:r>
            <a:br>
              <a:rPr lang="en" sz="1200"/>
            </a:br>
            <a:r>
              <a:rPr lang="en" sz="1200"/>
              <a:t>B. Finding a sufficient supply of flowering plants, flowering trees, and insects is the most important task for the hummingbirds because they need food to survive. </a:t>
            </a:r>
            <a:br>
              <a:rPr lang="en" sz="1200"/>
            </a:br>
            <a:r>
              <a:rPr lang="en" sz="1200"/>
              <a:t>C. Finding bodies of water is the most important task for the hummingbirds because they need to supplement the supply of nectar if it is inadequate to provide all the calories the hummingbirds need to survive. </a:t>
            </a:r>
            <a:br>
              <a:rPr lang="en" sz="1200"/>
            </a:br>
            <a:r>
              <a:rPr lang="en" sz="1200"/>
              <a:t>D. Finding mates to allow the hummingbirds to lay fertile eggs and have two parents to feed the new hatchlings is the most important task for the hummingbirds because they need to ensure there is a new generation of hummingbirds in the region</a:t>
            </a:r>
            <a:r>
              <a:rPr lang="en"/>
              <a:t>.</a:t>
            </a:r>
            <a:endParaRPr/>
          </a:p>
          <a:p>
            <a:pPr marL="0" lvl="0" indent="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15927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a:t>
            </a:r>
            <a:endParaRPr/>
          </a:p>
        </p:txBody>
      </p:sp>
      <p:sp>
        <p:nvSpPr>
          <p:cNvPr id="171" name="Shape 171"/>
          <p:cNvSpPr txBox="1">
            <a:spLocks noGrp="1"/>
          </p:cNvSpPr>
          <p:nvPr>
            <p:ph type="body" idx="1"/>
          </p:nvPr>
        </p:nvSpPr>
        <p:spPr>
          <a:xfrm>
            <a:off x="311700" y="866675"/>
            <a:ext cx="8520600" cy="375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Students studied Mendel’s laws of segregation and independent assortment. They created a Punnett square to show a cross between a homozygous furred mouse (FF) and a homozygous furless mouse (ff). The students then created a Punnett square for a cross between two heterozygous F1 mice.</a:t>
            </a:r>
            <a:endParaRPr sz="1400"/>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r>
              <a:rPr lang="en" sz="1400"/>
              <a:t>Which question could be answered using the information from the Punnett squares?</a:t>
            </a:r>
            <a:endParaRPr sz="1400"/>
          </a:p>
          <a:p>
            <a:pPr marL="0" lvl="0" indent="0">
              <a:spcBef>
                <a:spcPts val="1600"/>
              </a:spcBef>
              <a:spcAft>
                <a:spcPts val="0"/>
              </a:spcAft>
              <a:buNone/>
            </a:pPr>
            <a:r>
              <a:rPr lang="en" sz="1400"/>
              <a:t>A. Can furred mice produce furless mice?</a:t>
            </a:r>
            <a:br>
              <a:rPr lang="en" sz="1400"/>
            </a:br>
            <a:r>
              <a:rPr lang="en" sz="1400"/>
              <a:t>B. How many mice will be produced in the F1 generation?</a:t>
            </a:r>
            <a:br>
              <a:rPr lang="en" sz="1400"/>
            </a:br>
            <a:r>
              <a:rPr lang="en" sz="1400"/>
              <a:t>C. Will fewer furless mice survive to adulthood than furred mice?</a:t>
            </a:r>
            <a:br>
              <a:rPr lang="en" sz="1400"/>
            </a:br>
            <a:r>
              <a:rPr lang="en" sz="1400"/>
              <a:t>D. Are furred mice the best organism to use for this investigation?</a:t>
            </a:r>
            <a:endParaRPr sz="1400"/>
          </a:p>
          <a:p>
            <a:pPr marL="0" lvl="0" indent="0">
              <a:spcBef>
                <a:spcPts val="1600"/>
              </a:spcBef>
              <a:spcAft>
                <a:spcPts val="1600"/>
              </a:spcAft>
              <a:buNone/>
            </a:pPr>
            <a:endParaRPr/>
          </a:p>
        </p:txBody>
      </p:sp>
      <p:pic>
        <p:nvPicPr>
          <p:cNvPr id="172" name="Shape 172"/>
          <p:cNvPicPr preferRelativeResize="0"/>
          <p:nvPr/>
        </p:nvPicPr>
        <p:blipFill>
          <a:blip r:embed="rId3">
            <a:alphaModFix/>
          </a:blip>
          <a:stretch>
            <a:fillRect/>
          </a:stretch>
        </p:blipFill>
        <p:spPr>
          <a:xfrm>
            <a:off x="2438400" y="1776413"/>
            <a:ext cx="3409950" cy="17240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12117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	</a:t>
            </a:r>
            <a:endParaRPr/>
          </a:p>
        </p:txBody>
      </p:sp>
      <p:sp>
        <p:nvSpPr>
          <p:cNvPr id="178" name="Shape 178"/>
          <p:cNvSpPr txBox="1">
            <a:spLocks noGrp="1"/>
          </p:cNvSpPr>
          <p:nvPr>
            <p:ph type="body" idx="1"/>
          </p:nvPr>
        </p:nvSpPr>
        <p:spPr>
          <a:xfrm>
            <a:off x="311700" y="1466850"/>
            <a:ext cx="8520600" cy="310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Which description explains the role of the tRNA in the process shown in this model?</a:t>
            </a:r>
            <a:endParaRPr sz="1400"/>
          </a:p>
          <a:p>
            <a:pPr marL="0" lvl="0" indent="0">
              <a:spcBef>
                <a:spcPts val="1600"/>
              </a:spcBef>
              <a:spcAft>
                <a:spcPts val="0"/>
              </a:spcAft>
              <a:buNone/>
            </a:pPr>
            <a:r>
              <a:rPr lang="en" sz="1400"/>
              <a:t>A. The model delivers amino acids to the ribosome so that they can be added to the developing peptide.</a:t>
            </a:r>
            <a:br>
              <a:rPr lang="en" sz="1400"/>
            </a:br>
            <a:r>
              <a:rPr lang="en" sz="1400"/>
              <a:t>B. The model recognizes the stop codon of a developing peptide so that no new amino acids are added.</a:t>
            </a:r>
            <a:br>
              <a:rPr lang="en" sz="1400"/>
            </a:br>
            <a:r>
              <a:rPr lang="en" sz="1400"/>
              <a:t>C. The model signals the release of the peptide from the ribosome once all of the amino acids have been added.</a:t>
            </a:r>
            <a:br>
              <a:rPr lang="en" sz="1400"/>
            </a:br>
            <a:r>
              <a:rPr lang="en" sz="1400"/>
              <a:t>D. The model scans the developing peptide to make sure that the sequence of the amino acids matchesthe mRNA.</a:t>
            </a:r>
            <a:endParaRPr sz="1400"/>
          </a:p>
          <a:p>
            <a:pPr marL="0" lvl="0" indent="0">
              <a:spcBef>
                <a:spcPts val="1600"/>
              </a:spcBef>
              <a:spcAft>
                <a:spcPts val="1600"/>
              </a:spcAft>
              <a:buNone/>
            </a:pPr>
            <a:endParaRPr/>
          </a:p>
        </p:txBody>
      </p:sp>
      <p:pic>
        <p:nvPicPr>
          <p:cNvPr id="179" name="Shape 179"/>
          <p:cNvPicPr preferRelativeResize="0"/>
          <p:nvPr/>
        </p:nvPicPr>
        <p:blipFill>
          <a:blip r:embed="rId3">
            <a:alphaModFix/>
          </a:blip>
          <a:stretch>
            <a:fillRect/>
          </a:stretch>
        </p:blipFill>
        <p:spPr>
          <a:xfrm>
            <a:off x="1050138" y="0"/>
            <a:ext cx="3228975" cy="14668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111650"/>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a:t>
            </a:r>
            <a:endParaRPr/>
          </a:p>
        </p:txBody>
      </p:sp>
      <p:sp>
        <p:nvSpPr>
          <p:cNvPr id="185" name="Shape 185"/>
          <p:cNvSpPr txBox="1">
            <a:spLocks noGrp="1"/>
          </p:cNvSpPr>
          <p:nvPr>
            <p:ph type="body" idx="1"/>
          </p:nvPr>
        </p:nvSpPr>
        <p:spPr>
          <a:xfrm>
            <a:off x="311700" y="752725"/>
            <a:ext cx="8520600" cy="3816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A male and female have a child that has three copies of chromosome 18. Although both parents are  unaffected, their doctor claims that the disorder associated with having an extra chromosome 18 is the result of a chromosomal mutation in cells that carry inherited material. Which argument supports this claim? </a:t>
            </a:r>
            <a:br>
              <a:rPr lang="en" sz="1400"/>
            </a:br>
            <a:r>
              <a:rPr lang="en" sz="1400"/>
              <a:t>A. A mutation occurred when crossing over caused chromosome 18 to be replicated twice during meiosis, allowing one parent to donate two copies of chromosome 18 to the child.</a:t>
            </a:r>
            <a:endParaRPr sz="1400"/>
          </a:p>
          <a:p>
            <a:pPr marL="0" lvl="0" indent="0">
              <a:spcBef>
                <a:spcPts val="1600"/>
              </a:spcBef>
              <a:spcAft>
                <a:spcPts val="0"/>
              </a:spcAft>
              <a:buNone/>
            </a:pPr>
            <a:r>
              <a:rPr lang="en" sz="1400"/>
              <a:t>B. A nondisjunction mutation was caused by the improper separation of the genetic material during meiosis, allowing the gamete of one parent to donate two copies of chromosome 18 to the child.</a:t>
            </a:r>
            <a:endParaRPr sz="1400"/>
          </a:p>
          <a:p>
            <a:pPr marL="0" lvl="0" indent="0">
              <a:spcBef>
                <a:spcPts val="1600"/>
              </a:spcBef>
              <a:spcAft>
                <a:spcPts val="0"/>
              </a:spcAft>
              <a:buNone/>
            </a:pPr>
            <a:r>
              <a:rPr lang="en" sz="1400"/>
              <a:t>C. A substitution mutation during replication allowed the genetic material of chromosome 18 to replace the genetic material of a nearby chromosome, causing the child to have three copies of chromosome 18.</a:t>
            </a:r>
            <a:endParaRPr sz="1400"/>
          </a:p>
          <a:p>
            <a:pPr marL="0" lvl="0" indent="0">
              <a:spcBef>
                <a:spcPts val="1600"/>
              </a:spcBef>
              <a:spcAft>
                <a:spcPts val="0"/>
              </a:spcAft>
              <a:buNone/>
            </a:pPr>
            <a:r>
              <a:rPr lang="en" sz="1400"/>
              <a:t>D. An insertion mutation during replication allowed the genetic material of chromosome 18 to be inserted into the genetic material of another chromosome, causing three copies of chromosome 18 to be made.</a:t>
            </a:r>
            <a:endParaRPr sz="1400"/>
          </a:p>
          <a:p>
            <a:pPr marL="0" lvl="0" indent="0">
              <a:spcBef>
                <a:spcPts val="1600"/>
              </a:spcBef>
              <a:spcAft>
                <a:spcPts val="0"/>
              </a:spcAft>
              <a:buNone/>
            </a:pPr>
            <a:endParaRPr sz="1400"/>
          </a:p>
          <a:p>
            <a:pPr marL="0" lvl="0" indent="0">
              <a:spcBef>
                <a:spcPts val="160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1783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a:t>
            </a:r>
            <a:endParaRPr/>
          </a:p>
        </p:txBody>
      </p:sp>
      <p:sp>
        <p:nvSpPr>
          <p:cNvPr id="191" name="Shape 191"/>
          <p:cNvSpPr txBox="1">
            <a:spLocks noGrp="1"/>
          </p:cNvSpPr>
          <p:nvPr>
            <p:ph type="body" idx="1"/>
          </p:nvPr>
        </p:nvSpPr>
        <p:spPr>
          <a:xfrm>
            <a:off x="311700" y="885725"/>
            <a:ext cx="8520600" cy="368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This Punnett square shows the inheritance of flower color in snapdragon flowers.</a:t>
            </a:r>
            <a:endParaRPr sz="1400"/>
          </a:p>
          <a:p>
            <a:pPr marL="0" lvl="0" indent="0">
              <a:spcBef>
                <a:spcPts val="1600"/>
              </a:spcBef>
              <a:spcAft>
                <a:spcPts val="0"/>
              </a:spcAft>
              <a:buNone/>
            </a:pPr>
            <a:endParaRPr sz="1400"/>
          </a:p>
          <a:p>
            <a:pPr marL="0" lvl="0" indent="0">
              <a:spcBef>
                <a:spcPts val="1600"/>
              </a:spcBef>
              <a:spcAft>
                <a:spcPts val="0"/>
              </a:spcAft>
              <a:buNone/>
            </a:pPr>
            <a:endParaRPr sz="1400"/>
          </a:p>
          <a:p>
            <a:pPr marL="0" lvl="0" indent="0">
              <a:spcBef>
                <a:spcPts val="1600"/>
              </a:spcBef>
              <a:spcAft>
                <a:spcPts val="0"/>
              </a:spcAft>
              <a:buNone/>
            </a:pPr>
            <a:endParaRPr sz="1400"/>
          </a:p>
          <a:p>
            <a:pPr marL="0" lvl="0" indent="0">
              <a:spcBef>
                <a:spcPts val="1600"/>
              </a:spcBef>
              <a:spcAft>
                <a:spcPts val="0"/>
              </a:spcAft>
              <a:buNone/>
            </a:pPr>
            <a:r>
              <a:rPr lang="en" sz="1400"/>
              <a:t>Which statement BEST explains the inheritance of flower color in snapdragons?</a:t>
            </a:r>
            <a:endParaRPr sz="1400"/>
          </a:p>
          <a:p>
            <a:pPr marL="0" lvl="0" indent="0">
              <a:spcBef>
                <a:spcPts val="1600"/>
              </a:spcBef>
              <a:spcAft>
                <a:spcPts val="0"/>
              </a:spcAft>
              <a:buNone/>
            </a:pPr>
            <a:r>
              <a:rPr lang="en" sz="1400"/>
              <a:t>A. The allele for pink flower color is dominant because heterozygous individuals display this trait. </a:t>
            </a:r>
            <a:br>
              <a:rPr lang="en" sz="1400"/>
            </a:br>
            <a:r>
              <a:rPr lang="en" sz="1400"/>
              <a:t>B. The alleles for white flower and red flower color are dominant because they are expressed in homozygous individuals. </a:t>
            </a:r>
            <a:br>
              <a:rPr lang="en" sz="1400"/>
            </a:br>
            <a:r>
              <a:rPr lang="en" sz="1400"/>
              <a:t>C. The alleles for flower color show incomplete dominance because both alleles are partly expressed in heterozygous individuals. </a:t>
            </a:r>
            <a:br>
              <a:rPr lang="en" sz="1400"/>
            </a:br>
            <a:r>
              <a:rPr lang="en" sz="1400"/>
              <a:t>D. The alleles for flower color show codominance because both alleles are completely expressed in heterozygous individuals. </a:t>
            </a:r>
            <a:endParaRPr/>
          </a:p>
          <a:p>
            <a:pPr marL="0" lvl="0" indent="0">
              <a:spcBef>
                <a:spcPts val="1600"/>
              </a:spcBef>
              <a:spcAft>
                <a:spcPts val="0"/>
              </a:spcAft>
              <a:buNone/>
            </a:pPr>
            <a:endParaRPr/>
          </a:p>
          <a:p>
            <a:pPr marL="0" lvl="0" indent="0">
              <a:spcBef>
                <a:spcPts val="1600"/>
              </a:spcBef>
              <a:spcAft>
                <a:spcPts val="1600"/>
              </a:spcAft>
              <a:buNone/>
            </a:pPr>
            <a:endParaRPr/>
          </a:p>
        </p:txBody>
      </p:sp>
      <p:pic>
        <p:nvPicPr>
          <p:cNvPr id="192" name="Shape 192"/>
          <p:cNvPicPr preferRelativeResize="0"/>
          <p:nvPr/>
        </p:nvPicPr>
        <p:blipFill>
          <a:blip r:embed="rId3">
            <a:alphaModFix/>
          </a:blip>
          <a:stretch>
            <a:fillRect/>
          </a:stretch>
        </p:blipFill>
        <p:spPr>
          <a:xfrm>
            <a:off x="2305063" y="1257300"/>
            <a:ext cx="2733675" cy="1485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311700" y="2958750"/>
            <a:ext cx="8520600" cy="16101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400">
                <a:latin typeface="Arial"/>
                <a:ea typeface="Arial"/>
                <a:cs typeface="Arial"/>
                <a:sym typeface="Arial"/>
              </a:rPr>
              <a:t>Which statement correctly uses the model to explain how mitosis maintains genetic continuity? </a:t>
            </a:r>
            <a:endParaRPr sz="1400">
              <a:latin typeface="Arial"/>
              <a:ea typeface="Arial"/>
              <a:cs typeface="Arial"/>
              <a:sym typeface="Arial"/>
            </a:endParaRPr>
          </a:p>
          <a:p>
            <a:pPr marL="0" lvl="0" indent="0">
              <a:lnSpc>
                <a:spcPct val="100000"/>
              </a:lnSpc>
              <a:spcBef>
                <a:spcPts val="0"/>
              </a:spcBef>
              <a:spcAft>
                <a:spcPts val="0"/>
              </a:spcAft>
              <a:buNone/>
            </a:pPr>
            <a:endParaRPr sz="1400">
              <a:latin typeface="Arial"/>
              <a:ea typeface="Arial"/>
              <a:cs typeface="Arial"/>
              <a:sym typeface="Arial"/>
            </a:endParaRPr>
          </a:p>
          <a:p>
            <a:pPr marL="0" lvl="0" indent="0">
              <a:lnSpc>
                <a:spcPct val="100000"/>
              </a:lnSpc>
              <a:spcBef>
                <a:spcPts val="0"/>
              </a:spcBef>
              <a:spcAft>
                <a:spcPts val="0"/>
              </a:spcAft>
              <a:buNone/>
            </a:pPr>
            <a:r>
              <a:rPr lang="en" sz="1400">
                <a:latin typeface="Arial"/>
                <a:ea typeface="Arial"/>
                <a:cs typeface="Arial"/>
                <a:sym typeface="Arial"/>
              </a:rPr>
              <a:t>A. The chromosomes in cell 1 are the same as in cells 6 and 7. </a:t>
            </a:r>
            <a:endParaRPr sz="1400">
              <a:latin typeface="Arial"/>
              <a:ea typeface="Arial"/>
              <a:cs typeface="Arial"/>
              <a:sym typeface="Arial"/>
            </a:endParaRPr>
          </a:p>
          <a:p>
            <a:pPr marL="0" lvl="0" indent="0">
              <a:lnSpc>
                <a:spcPct val="100000"/>
              </a:lnSpc>
              <a:spcBef>
                <a:spcPts val="0"/>
              </a:spcBef>
              <a:spcAft>
                <a:spcPts val="0"/>
              </a:spcAft>
              <a:buNone/>
            </a:pPr>
            <a:r>
              <a:rPr lang="en" sz="1400">
                <a:latin typeface="Arial"/>
                <a:ea typeface="Arial"/>
                <a:cs typeface="Arial"/>
                <a:sym typeface="Arial"/>
              </a:rPr>
              <a:t>B. Crossing-over occurs in cell 4, which increases the genetic diversity in cells 6 and 7. </a:t>
            </a:r>
            <a:endParaRPr sz="1400">
              <a:latin typeface="Arial"/>
              <a:ea typeface="Arial"/>
              <a:cs typeface="Arial"/>
              <a:sym typeface="Arial"/>
            </a:endParaRPr>
          </a:p>
          <a:p>
            <a:pPr marL="0" lvl="0" indent="0">
              <a:lnSpc>
                <a:spcPct val="100000"/>
              </a:lnSpc>
              <a:spcBef>
                <a:spcPts val="0"/>
              </a:spcBef>
              <a:spcAft>
                <a:spcPts val="0"/>
              </a:spcAft>
              <a:buNone/>
            </a:pPr>
            <a:r>
              <a:rPr lang="en" sz="1400">
                <a:latin typeface="Arial"/>
                <a:ea typeface="Arial"/>
                <a:cs typeface="Arial"/>
                <a:sym typeface="Arial"/>
              </a:rPr>
              <a:t>C. When the nuclear membrane reforms in cell 5, each nucleus becomes diploid in number. </a:t>
            </a:r>
            <a:endParaRPr sz="1400">
              <a:latin typeface="Arial"/>
              <a:ea typeface="Arial"/>
              <a:cs typeface="Arial"/>
              <a:sym typeface="Arial"/>
            </a:endParaRPr>
          </a:p>
          <a:p>
            <a:pPr marL="0" lvl="0" indent="0">
              <a:lnSpc>
                <a:spcPct val="100000"/>
              </a:lnSpc>
              <a:spcBef>
                <a:spcPts val="0"/>
              </a:spcBef>
              <a:spcAft>
                <a:spcPts val="0"/>
              </a:spcAft>
              <a:buNone/>
            </a:pPr>
            <a:r>
              <a:rPr lang="en" sz="1400">
                <a:latin typeface="Arial"/>
                <a:ea typeface="Arial"/>
                <a:cs typeface="Arial"/>
                <a:sym typeface="Arial"/>
              </a:rPr>
              <a:t>D. The independent assortment that is represented in cell 2 ensures that cell 3 has the correct number of chromosomes.</a:t>
            </a:r>
            <a:endParaRPr sz="1400">
              <a:latin typeface="Arial"/>
              <a:ea typeface="Arial"/>
              <a:cs typeface="Arial"/>
              <a:sym typeface="Arial"/>
            </a:endParaRPr>
          </a:p>
        </p:txBody>
      </p:sp>
      <p:pic>
        <p:nvPicPr>
          <p:cNvPr id="73" name="Shape 73"/>
          <p:cNvPicPr preferRelativeResize="0"/>
          <p:nvPr/>
        </p:nvPicPr>
        <p:blipFill rotWithShape="1">
          <a:blip r:embed="rId3">
            <a:alphaModFix/>
          </a:blip>
          <a:srcRect l="3372" t="19885" b="33663"/>
          <a:stretch/>
        </p:blipFill>
        <p:spPr>
          <a:xfrm>
            <a:off x="665925" y="495925"/>
            <a:ext cx="7598000" cy="2054576"/>
          </a:xfrm>
          <a:prstGeom prst="rect">
            <a:avLst/>
          </a:prstGeom>
          <a:noFill/>
          <a:ln>
            <a:noFill/>
          </a:ln>
        </p:spPr>
      </p:pic>
      <p:sp>
        <p:nvSpPr>
          <p:cNvPr id="74" name="Shape 74"/>
          <p:cNvSpPr txBox="1"/>
          <p:nvPr/>
        </p:nvSpPr>
        <p:spPr>
          <a:xfrm>
            <a:off x="1204425" y="2097200"/>
            <a:ext cx="325800" cy="453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1</a:t>
            </a:r>
            <a:endParaRPr/>
          </a:p>
        </p:txBody>
      </p:sp>
      <p:sp>
        <p:nvSpPr>
          <p:cNvPr id="75" name="Shape 75"/>
          <p:cNvSpPr txBox="1"/>
          <p:nvPr/>
        </p:nvSpPr>
        <p:spPr>
          <a:xfrm>
            <a:off x="2422975" y="2097200"/>
            <a:ext cx="325800" cy="45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a:t>2</a:t>
            </a:r>
            <a:endParaRPr/>
          </a:p>
        </p:txBody>
      </p:sp>
      <p:sp>
        <p:nvSpPr>
          <p:cNvPr id="76" name="Shape 76"/>
          <p:cNvSpPr txBox="1"/>
          <p:nvPr/>
        </p:nvSpPr>
        <p:spPr>
          <a:xfrm>
            <a:off x="3641525" y="2097200"/>
            <a:ext cx="325800" cy="45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a:t>3</a:t>
            </a:r>
            <a:endParaRPr/>
          </a:p>
        </p:txBody>
      </p:sp>
      <p:sp>
        <p:nvSpPr>
          <p:cNvPr id="77" name="Shape 77"/>
          <p:cNvSpPr txBox="1"/>
          <p:nvPr/>
        </p:nvSpPr>
        <p:spPr>
          <a:xfrm>
            <a:off x="4768000" y="2097200"/>
            <a:ext cx="325800" cy="45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a:t>4</a:t>
            </a:r>
            <a:endParaRPr/>
          </a:p>
        </p:txBody>
      </p:sp>
      <p:sp>
        <p:nvSpPr>
          <p:cNvPr id="78" name="Shape 78"/>
          <p:cNvSpPr txBox="1"/>
          <p:nvPr/>
        </p:nvSpPr>
        <p:spPr>
          <a:xfrm>
            <a:off x="5894475" y="2097200"/>
            <a:ext cx="325800" cy="45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a:t>5</a:t>
            </a:r>
            <a:endParaRPr/>
          </a:p>
        </p:txBody>
      </p:sp>
      <p:sp>
        <p:nvSpPr>
          <p:cNvPr id="79" name="Shape 79"/>
          <p:cNvSpPr txBox="1"/>
          <p:nvPr/>
        </p:nvSpPr>
        <p:spPr>
          <a:xfrm>
            <a:off x="7821525" y="1884550"/>
            <a:ext cx="325800" cy="45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a:t>6</a:t>
            </a:r>
            <a:endParaRPr/>
          </a:p>
        </p:txBody>
      </p:sp>
      <p:sp>
        <p:nvSpPr>
          <p:cNvPr id="80" name="Shape 80"/>
          <p:cNvSpPr txBox="1"/>
          <p:nvPr/>
        </p:nvSpPr>
        <p:spPr>
          <a:xfrm>
            <a:off x="7821525" y="935200"/>
            <a:ext cx="325800" cy="45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a:t>7</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311700" y="19737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Multi-Part Technology Enhanced</a:t>
            </a:r>
            <a:endParaRPr/>
          </a:p>
        </p:txBody>
      </p:sp>
      <p:sp>
        <p:nvSpPr>
          <p:cNvPr id="198" name="Shape 19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t>Today, the common type of banana we buy and eat is a Cavendish banana. They arose from chance mutants that were produced sexually from wild banana plants. The Cavendish banana is infertile and can only be produced by cloning from root shoots. Large commercial growers worldwide now plant only the mutant type. Some information about both types of banana is recorded in the table.  </a:t>
            </a:r>
            <a:endParaRPr sz="1200"/>
          </a:p>
          <a:p>
            <a:pPr marL="0" lvl="0" indent="0">
              <a:spcBef>
                <a:spcPts val="1600"/>
              </a:spcBef>
              <a:spcAft>
                <a:spcPts val="0"/>
              </a:spcAft>
              <a:buNone/>
            </a:pPr>
            <a:endParaRPr sz="1200"/>
          </a:p>
          <a:p>
            <a:pPr marL="0" lvl="0" indent="0">
              <a:spcBef>
                <a:spcPts val="1600"/>
              </a:spcBef>
              <a:spcAft>
                <a:spcPts val="0"/>
              </a:spcAft>
              <a:buNone/>
            </a:pPr>
            <a:endParaRPr sz="1200"/>
          </a:p>
          <a:p>
            <a:pPr marL="0" lvl="0" indent="0">
              <a:spcBef>
                <a:spcPts val="1600"/>
              </a:spcBef>
              <a:spcAft>
                <a:spcPts val="0"/>
              </a:spcAft>
              <a:buNone/>
            </a:pPr>
            <a:endParaRPr sz="1200"/>
          </a:p>
          <a:p>
            <a:pPr marL="0" lvl="0" indent="0">
              <a:spcBef>
                <a:spcPts val="1600"/>
              </a:spcBef>
              <a:spcAft>
                <a:spcPts val="0"/>
              </a:spcAft>
              <a:buNone/>
            </a:pPr>
            <a:endParaRPr sz="1200"/>
          </a:p>
          <a:p>
            <a:pPr marL="0" lvl="0" indent="0">
              <a:spcBef>
                <a:spcPts val="1600"/>
              </a:spcBef>
              <a:spcAft>
                <a:spcPts val="0"/>
              </a:spcAft>
              <a:buNone/>
            </a:pPr>
            <a:endParaRPr sz="1200"/>
          </a:p>
          <a:p>
            <a:pPr marL="0" lvl="0" indent="0">
              <a:spcBef>
                <a:spcPts val="1600"/>
              </a:spcBef>
              <a:spcAft>
                <a:spcPts val="0"/>
              </a:spcAft>
              <a:buNone/>
            </a:pPr>
            <a:endParaRPr sz="1200"/>
          </a:p>
          <a:p>
            <a:pPr marL="0" lvl="0" indent="0">
              <a:spcBef>
                <a:spcPts val="1600"/>
              </a:spcBef>
              <a:spcAft>
                <a:spcPts val="0"/>
              </a:spcAft>
              <a:buNone/>
            </a:pPr>
            <a:r>
              <a:rPr lang="en" sz="1200"/>
              <a:t>Continued on Next Slide</a:t>
            </a:r>
            <a:endParaRPr sz="1200"/>
          </a:p>
          <a:p>
            <a:pPr marL="0" lvl="0" indent="0">
              <a:spcBef>
                <a:spcPts val="1600"/>
              </a:spcBef>
              <a:spcAft>
                <a:spcPts val="1600"/>
              </a:spcAft>
              <a:buNone/>
            </a:pPr>
            <a:endParaRPr sz="1200"/>
          </a:p>
        </p:txBody>
      </p:sp>
      <p:pic>
        <p:nvPicPr>
          <p:cNvPr id="199" name="Shape 199"/>
          <p:cNvPicPr preferRelativeResize="0"/>
          <p:nvPr/>
        </p:nvPicPr>
        <p:blipFill>
          <a:blip r:embed="rId3">
            <a:alphaModFix/>
          </a:blip>
          <a:stretch>
            <a:fillRect/>
          </a:stretch>
        </p:blipFill>
        <p:spPr>
          <a:xfrm>
            <a:off x="723900" y="2319353"/>
            <a:ext cx="5104100" cy="23672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47700" y="86050"/>
            <a:ext cx="8784600" cy="448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t>Part A</a:t>
            </a:r>
            <a:br>
              <a:rPr lang="en" sz="1200"/>
            </a:br>
            <a:r>
              <a:rPr lang="en" sz="1200"/>
              <a:t>Why are scientists warning that exclusively growing this mutant type by asexual reproduction presents a serious disadvantage? </a:t>
            </a:r>
            <a:br>
              <a:rPr lang="en" sz="1200"/>
            </a:br>
            <a:r>
              <a:rPr lang="en" sz="1200"/>
              <a:t>A. The loss of an adequate Cavendish banana seed supply could result in extinction of this variety. </a:t>
            </a:r>
            <a:br>
              <a:rPr lang="en" sz="1200"/>
            </a:br>
            <a:r>
              <a:rPr lang="en" sz="1200"/>
              <a:t>B. The changes in characteristics from a parent plant to a clone will produce inconsistent plants that are less healthy. </a:t>
            </a:r>
            <a:br>
              <a:rPr lang="en" sz="1200"/>
            </a:br>
            <a:r>
              <a:rPr lang="en" sz="1200"/>
              <a:t>C. The lack of genetic variability among clones puts the whole species at increased risk of extinction through a catastrophic disease or pest. </a:t>
            </a:r>
            <a:br>
              <a:rPr lang="en" sz="1200"/>
            </a:br>
            <a:r>
              <a:rPr lang="en" sz="1200"/>
              <a:t>D. The increasing number of homologous sets of chromosomes with each successive generation of clones will eventually result in widespread death of banana plants. </a:t>
            </a:r>
            <a:endParaRPr sz="1200"/>
          </a:p>
          <a:p>
            <a:pPr marL="0" lvl="0" indent="0">
              <a:spcBef>
                <a:spcPts val="1600"/>
              </a:spcBef>
              <a:spcAft>
                <a:spcPts val="1600"/>
              </a:spcAft>
              <a:buNone/>
            </a:pPr>
            <a:r>
              <a:rPr lang="en" sz="1200"/>
              <a:t>Part B </a:t>
            </a:r>
            <a:br>
              <a:rPr lang="en" sz="1200"/>
            </a:br>
            <a:r>
              <a:rPr lang="en" sz="1200"/>
              <a:t>Growers on large banana plantations that supply food commercially have chosen to limit their plantings exclusively to Cavendish banana plants. What advantage is likely cited by the growers for continued planting of these asexually produced crops year after year? </a:t>
            </a:r>
            <a:br>
              <a:rPr lang="en" sz="1200"/>
            </a:br>
            <a:r>
              <a:rPr lang="en" sz="1200"/>
              <a:t>A. Seedless cloned plants are not damaged by disease and pest organisms. </a:t>
            </a:r>
            <a:br>
              <a:rPr lang="en" sz="1200"/>
            </a:br>
            <a:r>
              <a:rPr lang="en" sz="1200"/>
              <a:t>B. Successive generations of clones produce larger bananas and healthier plants. </a:t>
            </a:r>
            <a:br>
              <a:rPr lang="en" sz="1200"/>
            </a:br>
            <a:r>
              <a:rPr lang="en" sz="1200"/>
              <a:t>C. The cloned banana plants rapidly adapt to extreme environmental changes due to their limited genetic variation. </a:t>
            </a:r>
            <a:br>
              <a:rPr lang="en" sz="1200"/>
            </a:br>
            <a:r>
              <a:rPr lang="en" sz="1200"/>
              <a:t>D. The bananas produced maintain consistent characteristics in quality, taste, and appearance from one crop of clones to the next.  </a:t>
            </a:r>
            <a:endParaRPr sz="1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a:t>
            </a:r>
            <a:endParaRPr/>
          </a:p>
        </p:txBody>
      </p:sp>
      <p:sp>
        <p:nvSpPr>
          <p:cNvPr id="210" name="Shape 21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The diagram represents a model of how bacteria become resistant to an antibiotic, allowing bacteria to survive treatment. Which BEST explains how the indicated step in the model allows bacteria to develop resistance? </a:t>
            </a:r>
            <a:endParaRPr sz="1400"/>
          </a:p>
          <a:p>
            <a:pPr marL="0" lvl="0" indent="0">
              <a:spcBef>
                <a:spcPts val="1600"/>
              </a:spcBef>
              <a:spcAft>
                <a:spcPts val="0"/>
              </a:spcAft>
              <a:buNone/>
            </a:pPr>
            <a:endParaRPr sz="1400"/>
          </a:p>
          <a:p>
            <a:pPr marL="0" lvl="0" indent="0">
              <a:spcBef>
                <a:spcPts val="1600"/>
              </a:spcBef>
              <a:spcAft>
                <a:spcPts val="0"/>
              </a:spcAft>
              <a:buNone/>
            </a:pPr>
            <a:endParaRPr sz="1400"/>
          </a:p>
          <a:p>
            <a:pPr marL="0" lvl="0" indent="0">
              <a:spcBef>
                <a:spcPts val="1600"/>
              </a:spcBef>
              <a:spcAft>
                <a:spcPts val="0"/>
              </a:spcAft>
              <a:buNone/>
            </a:pPr>
            <a:r>
              <a:rPr lang="en" sz="1400"/>
              <a:t>A. Genetic mutations that promote resistance occur.</a:t>
            </a:r>
            <a:endParaRPr sz="1400"/>
          </a:p>
          <a:p>
            <a:pPr marL="0" lvl="0" indent="0">
              <a:spcBef>
                <a:spcPts val="1600"/>
              </a:spcBef>
              <a:spcAft>
                <a:spcPts val="0"/>
              </a:spcAft>
              <a:buNone/>
            </a:pPr>
            <a:r>
              <a:rPr lang="en" sz="1400"/>
              <a:t>B. The bacteria are infected by viruses that confer resistance.</a:t>
            </a:r>
            <a:endParaRPr sz="1400"/>
          </a:p>
          <a:p>
            <a:pPr marL="0" lvl="0" indent="0">
              <a:spcBef>
                <a:spcPts val="1600"/>
              </a:spcBef>
              <a:spcAft>
                <a:spcPts val="0"/>
              </a:spcAft>
              <a:buNone/>
            </a:pPr>
            <a:r>
              <a:rPr lang="en" sz="1400"/>
              <a:t>C. Alleles for antibiotic resistance become dominant over recessive alleles.</a:t>
            </a:r>
            <a:endParaRPr sz="1400"/>
          </a:p>
          <a:p>
            <a:pPr marL="0" lvl="0" indent="0">
              <a:spcBef>
                <a:spcPts val="1600"/>
              </a:spcBef>
              <a:spcAft>
                <a:spcPts val="0"/>
              </a:spcAft>
              <a:buNone/>
            </a:pPr>
            <a:r>
              <a:rPr lang="en" sz="1400"/>
              <a:t>D. A portion of the genetic material is re-replicated, allowing for resistance.</a:t>
            </a:r>
            <a:endParaRPr sz="1400"/>
          </a:p>
          <a:p>
            <a:pPr marL="0" lvl="0" indent="0" rtl="0">
              <a:spcBef>
                <a:spcPts val="1600"/>
              </a:spcBef>
              <a:spcAft>
                <a:spcPts val="0"/>
              </a:spcAft>
              <a:buNone/>
            </a:pPr>
            <a:endParaRPr/>
          </a:p>
          <a:p>
            <a:pPr marL="0" lvl="0" indent="0" rtl="0">
              <a:spcBef>
                <a:spcPts val="1600"/>
              </a:spcBef>
              <a:spcAft>
                <a:spcPts val="1600"/>
              </a:spcAft>
              <a:buNone/>
            </a:pPr>
            <a:endParaRPr/>
          </a:p>
        </p:txBody>
      </p:sp>
      <p:pic>
        <p:nvPicPr>
          <p:cNvPr id="211" name="Shape 211"/>
          <p:cNvPicPr preferRelativeResize="0"/>
          <p:nvPr/>
        </p:nvPicPr>
        <p:blipFill>
          <a:blip r:embed="rId3">
            <a:alphaModFix/>
          </a:blip>
          <a:stretch>
            <a:fillRect/>
          </a:stretch>
        </p:blipFill>
        <p:spPr>
          <a:xfrm>
            <a:off x="1138238" y="2195500"/>
            <a:ext cx="5000625" cy="7524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a:t>
            </a:r>
            <a:endParaRPr/>
          </a:p>
        </p:txBody>
      </p:sp>
      <p:sp>
        <p:nvSpPr>
          <p:cNvPr id="217" name="Shape 2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400"/>
              <a:t>Invasive insect species can cause severe damage to native trees and plants. Some insects bore into live trees and then get transported when trees are cut for use in numerous products. Wooden crates used for packing materials may be infested with insects or eggs that are then transported over long distances. What is one safe and practical way that people can act responsibly to prevent spreading potentially harmful and invasive insects? </a:t>
            </a:r>
            <a:br>
              <a:rPr lang="en" sz="1400"/>
            </a:br>
            <a:r>
              <a:rPr lang="en" sz="1400"/>
              <a:t>A. Store unused firewood from one winter until the next winter in a shaded grassy area to starve the insects and stop their propagation. </a:t>
            </a:r>
            <a:br>
              <a:rPr lang="en" sz="1400"/>
            </a:br>
            <a:r>
              <a:rPr lang="en" sz="1400"/>
              <a:t>B. Spray all wooden products with pesticide before bringing them into homes or other buildings to kill the insects before  they can enter structures.  </a:t>
            </a:r>
            <a:br>
              <a:rPr lang="en" sz="1400"/>
            </a:br>
            <a:r>
              <a:rPr lang="en" sz="1400"/>
              <a:t>C. Chop down trees suspected of being infected and use a wood chipper to make mulch for landscaping to chop up some of the insects before they can infect other trees. </a:t>
            </a:r>
            <a:br>
              <a:rPr lang="en" sz="1400"/>
            </a:br>
            <a:r>
              <a:rPr lang="en" sz="1400"/>
              <a:t>D. Buy local firewood near campsites instead of transporting raw wood from one area to another and then leave any extra for the next camper to prevent transferring the insects in infected wood.</a:t>
            </a:r>
            <a:endParaRPr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a:t>
            </a:r>
            <a:endParaRPr/>
          </a:p>
        </p:txBody>
      </p:sp>
      <p:sp>
        <p:nvSpPr>
          <p:cNvPr id="223" name="Shape 2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400"/>
              <a:t>Geographic isolation caused the separation of rainforest frog populations into a population in the north and a population in the south. The separated populations later reconnected because the climate got wetter and warmer, causing the rainforest to expand. When males from the north mated with females from the south, the offspring failed to develop past the tadpole stage. When males from the south mated with females from the north, the offspring developed more slowly than the offspring of pairs of northern frogs. These data support that which event occurred while the two populations of frogs were separated? </a:t>
            </a:r>
            <a:br>
              <a:rPr lang="en" sz="1400"/>
            </a:br>
            <a:r>
              <a:rPr lang="en" sz="1400"/>
              <a:t>A. The two populations developed into new species. </a:t>
            </a:r>
            <a:br>
              <a:rPr lang="en" sz="1400"/>
            </a:br>
            <a:r>
              <a:rPr lang="en" sz="1400"/>
              <a:t>B. The two populations mated with other species of frogs. </a:t>
            </a:r>
            <a:br>
              <a:rPr lang="en" sz="1400"/>
            </a:br>
            <a:r>
              <a:rPr lang="en" sz="1400"/>
              <a:t>C. The two populations began a new method of reproduction. </a:t>
            </a:r>
            <a:br>
              <a:rPr lang="en" sz="1400"/>
            </a:br>
            <a:r>
              <a:rPr lang="en" sz="1400"/>
              <a:t>D. The two populations had fewer offspring than before the separation.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311700" y="354225"/>
            <a:ext cx="8520600" cy="42147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2000">
                <a:latin typeface="Arial"/>
                <a:ea typeface="Arial"/>
                <a:cs typeface="Arial"/>
                <a:sym typeface="Arial"/>
              </a:rPr>
              <a:t>Agriculture companies produce plants that have genetic modifications that give the plants desired traits, such as resistance to drought or pests. Which question would gather information about an ethical consideration of genetically modified plants? </a:t>
            </a:r>
            <a:endParaRPr sz="2000">
              <a:latin typeface="Arial"/>
              <a:ea typeface="Arial"/>
              <a:cs typeface="Arial"/>
              <a:sym typeface="Arial"/>
            </a:endParaRPr>
          </a:p>
          <a:p>
            <a:pPr marL="0" lvl="0" indent="0">
              <a:lnSpc>
                <a:spcPct val="100000"/>
              </a:lnSpc>
              <a:spcBef>
                <a:spcPts val="0"/>
              </a:spcBef>
              <a:spcAft>
                <a:spcPts val="0"/>
              </a:spcAft>
              <a:buNone/>
            </a:pPr>
            <a:endParaRPr sz="2000">
              <a:latin typeface="Arial"/>
              <a:ea typeface="Arial"/>
              <a:cs typeface="Arial"/>
              <a:sym typeface="Arial"/>
            </a:endParaRPr>
          </a:p>
          <a:p>
            <a:pPr marL="0" lvl="0" indent="0">
              <a:lnSpc>
                <a:spcPct val="100000"/>
              </a:lnSpc>
              <a:spcBef>
                <a:spcPts val="0"/>
              </a:spcBef>
              <a:spcAft>
                <a:spcPts val="0"/>
              </a:spcAft>
              <a:buNone/>
            </a:pPr>
            <a:r>
              <a:rPr lang="en" sz="2000">
                <a:latin typeface="Arial"/>
                <a:ea typeface="Arial"/>
                <a:cs typeface="Arial"/>
                <a:sym typeface="Arial"/>
              </a:rPr>
              <a:t>A. Will these plants cause pollinators to avoid large areas of land? </a:t>
            </a:r>
            <a:endParaRPr sz="2000">
              <a:latin typeface="Arial"/>
              <a:ea typeface="Arial"/>
              <a:cs typeface="Arial"/>
              <a:sym typeface="Arial"/>
            </a:endParaRPr>
          </a:p>
          <a:p>
            <a:pPr marL="0" lvl="0" indent="0">
              <a:lnSpc>
                <a:spcPct val="100000"/>
              </a:lnSpc>
              <a:spcBef>
                <a:spcPts val="0"/>
              </a:spcBef>
              <a:spcAft>
                <a:spcPts val="0"/>
              </a:spcAft>
              <a:buNone/>
            </a:pPr>
            <a:r>
              <a:rPr lang="en" sz="2000">
                <a:latin typeface="Arial"/>
                <a:ea typeface="Arial"/>
                <a:cs typeface="Arial"/>
                <a:sym typeface="Arial"/>
              </a:rPr>
              <a:t>B. Can the amount of excess food produced by these plants be calculated? </a:t>
            </a:r>
            <a:endParaRPr sz="2000">
              <a:latin typeface="Arial"/>
              <a:ea typeface="Arial"/>
              <a:cs typeface="Arial"/>
              <a:sym typeface="Arial"/>
            </a:endParaRPr>
          </a:p>
          <a:p>
            <a:pPr marL="0" lvl="0" indent="0">
              <a:lnSpc>
                <a:spcPct val="100000"/>
              </a:lnSpc>
              <a:spcBef>
                <a:spcPts val="0"/>
              </a:spcBef>
              <a:spcAft>
                <a:spcPts val="0"/>
              </a:spcAft>
              <a:buNone/>
            </a:pPr>
            <a:r>
              <a:rPr lang="en" sz="2000">
                <a:latin typeface="Arial"/>
                <a:ea typeface="Arial"/>
                <a:cs typeface="Arial"/>
                <a:sym typeface="Arial"/>
              </a:rPr>
              <a:t>C. Can the genetic modifications of these plants be acquired by noxious plants? </a:t>
            </a:r>
            <a:endParaRPr sz="2000">
              <a:latin typeface="Arial"/>
              <a:ea typeface="Arial"/>
              <a:cs typeface="Arial"/>
              <a:sym typeface="Arial"/>
            </a:endParaRPr>
          </a:p>
          <a:p>
            <a:pPr marL="0" lvl="0" indent="0">
              <a:lnSpc>
                <a:spcPct val="100000"/>
              </a:lnSpc>
              <a:spcBef>
                <a:spcPts val="0"/>
              </a:spcBef>
              <a:spcAft>
                <a:spcPts val="0"/>
              </a:spcAft>
              <a:buNone/>
            </a:pPr>
            <a:r>
              <a:rPr lang="en" sz="2000">
                <a:latin typeface="Arial"/>
                <a:ea typeface="Arial"/>
                <a:cs typeface="Arial"/>
                <a:sym typeface="Arial"/>
              </a:rPr>
              <a:t>D. Will these plants require more land to grow than an equal amount of non-genetically modified plants require?</a:t>
            </a:r>
            <a:endParaRPr sz="20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1" name="Shape 9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92" name="Shape 92"/>
          <p:cNvPicPr preferRelativeResize="0"/>
          <p:nvPr/>
        </p:nvPicPr>
        <p:blipFill>
          <a:blip r:embed="rId3">
            <a:alphaModFix/>
          </a:blip>
          <a:stretch>
            <a:fillRect/>
          </a:stretch>
        </p:blipFill>
        <p:spPr>
          <a:xfrm>
            <a:off x="413200" y="1090775"/>
            <a:ext cx="8323250" cy="29639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8" name="Shape 9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99" name="Shape 99"/>
          <p:cNvPicPr preferRelativeResize="0"/>
          <p:nvPr/>
        </p:nvPicPr>
        <p:blipFill>
          <a:blip r:embed="rId3">
            <a:alphaModFix/>
          </a:blip>
          <a:stretch>
            <a:fillRect/>
          </a:stretch>
        </p:blipFill>
        <p:spPr>
          <a:xfrm>
            <a:off x="5015273" y="2445025"/>
            <a:ext cx="3817025" cy="2333625"/>
          </a:xfrm>
          <a:prstGeom prst="rect">
            <a:avLst/>
          </a:prstGeom>
          <a:noFill/>
          <a:ln>
            <a:noFill/>
          </a:ln>
        </p:spPr>
      </p:pic>
      <p:pic>
        <p:nvPicPr>
          <p:cNvPr id="100" name="Shape 100"/>
          <p:cNvPicPr preferRelativeResize="0"/>
          <p:nvPr/>
        </p:nvPicPr>
        <p:blipFill>
          <a:blip r:embed="rId4">
            <a:alphaModFix/>
          </a:blip>
          <a:stretch>
            <a:fillRect/>
          </a:stretch>
        </p:blipFill>
        <p:spPr>
          <a:xfrm>
            <a:off x="1230588" y="167075"/>
            <a:ext cx="6257925" cy="2019300"/>
          </a:xfrm>
          <a:prstGeom prst="rect">
            <a:avLst/>
          </a:prstGeom>
          <a:noFill/>
          <a:ln>
            <a:noFill/>
          </a:ln>
        </p:spPr>
      </p:pic>
      <p:pic>
        <p:nvPicPr>
          <p:cNvPr id="101" name="Shape 101"/>
          <p:cNvPicPr preferRelativeResize="0"/>
          <p:nvPr/>
        </p:nvPicPr>
        <p:blipFill>
          <a:blip r:embed="rId5">
            <a:alphaModFix/>
          </a:blip>
          <a:stretch>
            <a:fillRect/>
          </a:stretch>
        </p:blipFill>
        <p:spPr>
          <a:xfrm>
            <a:off x="112563" y="2206888"/>
            <a:ext cx="4524375" cy="2809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 - choose 1 answer</a:t>
            </a:r>
            <a:endParaRPr/>
          </a:p>
        </p:txBody>
      </p:sp>
      <p:sp>
        <p:nvSpPr>
          <p:cNvPr id="107" name="Shape 10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Students are studying factors that affect population sizes. They plan an investigation to explore the effect of the starting population size on growth rate and on the carrying capacity of the environment. The students select duckweed for the experiment because it has continuous growth. Duckweed is a free-floating aquatic plant that at times clogs waterways. It most commonly reproduces asexually by producing a new leaf like structure that breaks off from the parent plant once the new structure has roots. The students agree on a hypothesis stating that the greater the number of individuals of the starting population, the faster the population will reach carrying capacity. The following procedure is developed by the students.</a:t>
            </a:r>
            <a:endParaRPr sz="1400"/>
          </a:p>
          <a:p>
            <a:pPr marL="0" lvl="0" indent="0">
              <a:spcBef>
                <a:spcPts val="1600"/>
              </a:spcBef>
              <a:spcAft>
                <a:spcPts val="0"/>
              </a:spcAft>
              <a:buNone/>
            </a:pPr>
            <a:r>
              <a:rPr lang="en" sz="1400"/>
              <a:t>Continued on Next Slide</a:t>
            </a:r>
            <a:endParaRPr sz="1400"/>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Continued from last slide</a:t>
            </a:r>
            <a:endParaRPr/>
          </a:p>
        </p:txBody>
      </p:sp>
      <p:sp>
        <p:nvSpPr>
          <p:cNvPr id="113" name="Shape 11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AutoNum type="arabicPeriod"/>
            </a:pPr>
            <a:r>
              <a:rPr lang="en" sz="1400"/>
              <a:t>Each lab group will prepare fertilizer according to the manufacturer’s instructions. </a:t>
            </a:r>
            <a:br>
              <a:rPr lang="en" sz="1400"/>
            </a:br>
            <a:r>
              <a:rPr lang="en" sz="1400"/>
              <a:t>2. Each lab group will have one petri dish with 50 mL of the fertilizer solution prepared. The solution of each petri dish will be kept constant by refilling.  3. Two lab groups will have the  same number of starting populations. The number of starting duckweed populations will be 5,10, 20, 30, 40, and 50. 4. Each lab group will place the starting population number of plants into each petri dish. 5. Place a petri dish cover on each petri dish. 6. Expose each petri dish to the same amount of light for the same amount of time. 7. Count the numbers of plants each week for eight weeks and record the numbers in the data table. 8. Share the data with all the groups.</a:t>
            </a:r>
            <a:endParaRPr sz="1400"/>
          </a:p>
          <a:p>
            <a:pPr marL="0" lvl="0" indent="0">
              <a:spcBef>
                <a:spcPts val="1600"/>
              </a:spcBef>
              <a:spcAft>
                <a:spcPts val="1600"/>
              </a:spcAft>
              <a:buNone/>
            </a:pPr>
            <a:r>
              <a:rPr lang="en"/>
              <a:t>Continued on next slide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Continued from last slide</a:t>
            </a:r>
            <a:endParaRPr/>
          </a:p>
        </p:txBody>
      </p:sp>
      <p:sp>
        <p:nvSpPr>
          <p:cNvPr id="119" name="Shape 119"/>
          <p:cNvSpPr txBox="1">
            <a:spLocks noGrp="1"/>
          </p:cNvSpPr>
          <p:nvPr>
            <p:ph type="body" idx="1"/>
          </p:nvPr>
        </p:nvSpPr>
        <p:spPr>
          <a:xfrm>
            <a:off x="5572975" y="321225"/>
            <a:ext cx="3571200" cy="4646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t>Analyze the data from the investigation to identify which statement BEST explains the results.</a:t>
            </a:r>
            <a:endParaRPr sz="1200"/>
          </a:p>
          <a:p>
            <a:pPr marL="0" lvl="0" indent="0">
              <a:spcBef>
                <a:spcPts val="1600"/>
              </a:spcBef>
              <a:spcAft>
                <a:spcPts val="0"/>
              </a:spcAft>
              <a:buNone/>
            </a:pPr>
            <a:r>
              <a:rPr lang="en" sz="1200"/>
              <a:t>A. Each population reached the carrying capacity at different weeks.</a:t>
            </a:r>
            <a:endParaRPr sz="1200"/>
          </a:p>
          <a:p>
            <a:pPr marL="0" lvl="0" indent="0">
              <a:spcBef>
                <a:spcPts val="1600"/>
              </a:spcBef>
              <a:spcAft>
                <a:spcPts val="0"/>
              </a:spcAft>
              <a:buNone/>
            </a:pPr>
            <a:r>
              <a:rPr lang="en" sz="1200"/>
              <a:t>B. Populations 9 and 10 were unable to reach the carrying capacity before the end of the investigation period.</a:t>
            </a:r>
            <a:endParaRPr sz="1200"/>
          </a:p>
          <a:p>
            <a:pPr marL="0" lvl="0" indent="0">
              <a:spcBef>
                <a:spcPts val="1600"/>
              </a:spcBef>
              <a:spcAft>
                <a:spcPts val="0"/>
              </a:spcAft>
              <a:buNone/>
            </a:pPr>
            <a:r>
              <a:rPr lang="en" sz="1200"/>
              <a:t>C. Populations 11 and 12 reached carrying capacity at week 5 because there were fewer plants for the rest of the investigation period.</a:t>
            </a:r>
            <a:endParaRPr sz="1200"/>
          </a:p>
          <a:p>
            <a:pPr marL="0" lvl="0" indent="0">
              <a:spcBef>
                <a:spcPts val="1600"/>
              </a:spcBef>
              <a:spcAft>
                <a:spcPts val="0"/>
              </a:spcAft>
              <a:buNone/>
            </a:pPr>
            <a:r>
              <a:rPr lang="en" sz="1200"/>
              <a:t>D. The populations had different starting population numbers that grew at the same rate and reached their carrying capacities at the same time.</a:t>
            </a:r>
            <a:endParaRPr sz="1200"/>
          </a:p>
          <a:p>
            <a:pPr marL="0" lvl="0" indent="0">
              <a:spcBef>
                <a:spcPts val="1600"/>
              </a:spcBef>
              <a:spcAft>
                <a:spcPts val="1600"/>
              </a:spcAft>
              <a:buNone/>
            </a:pPr>
            <a:endParaRPr/>
          </a:p>
        </p:txBody>
      </p:sp>
      <p:pic>
        <p:nvPicPr>
          <p:cNvPr id="120" name="Shape 120"/>
          <p:cNvPicPr preferRelativeResize="0"/>
          <p:nvPr/>
        </p:nvPicPr>
        <p:blipFill>
          <a:blip r:embed="rId3">
            <a:alphaModFix/>
          </a:blip>
          <a:stretch>
            <a:fillRect/>
          </a:stretch>
        </p:blipFill>
        <p:spPr>
          <a:xfrm>
            <a:off x="86350" y="1152425"/>
            <a:ext cx="5486625" cy="36230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Selected Response</a:t>
            </a:r>
            <a:endParaRPr/>
          </a:p>
        </p:txBody>
      </p:sp>
      <p:sp>
        <p:nvSpPr>
          <p:cNvPr id="126" name="Shape 1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Some information about bacteria and viruses is arranged in this table.</a:t>
            </a:r>
            <a:endParaRPr/>
          </a:p>
          <a:p>
            <a:pPr marL="0" lvl="0" indent="0">
              <a:spcBef>
                <a:spcPts val="1600"/>
              </a:spcBef>
              <a:spcAft>
                <a:spcPts val="1600"/>
              </a:spcAft>
              <a:buNone/>
            </a:pPr>
            <a:endParaRPr/>
          </a:p>
        </p:txBody>
      </p:sp>
      <p:pic>
        <p:nvPicPr>
          <p:cNvPr id="127" name="Shape 127"/>
          <p:cNvPicPr preferRelativeResize="0"/>
          <p:nvPr/>
        </p:nvPicPr>
        <p:blipFill>
          <a:blip r:embed="rId3">
            <a:alphaModFix/>
          </a:blip>
          <a:stretch>
            <a:fillRect/>
          </a:stretch>
        </p:blipFill>
        <p:spPr>
          <a:xfrm>
            <a:off x="84675" y="1686850"/>
            <a:ext cx="4982629" cy="3302700"/>
          </a:xfrm>
          <a:prstGeom prst="rect">
            <a:avLst/>
          </a:prstGeom>
          <a:noFill/>
          <a:ln>
            <a:noFill/>
          </a:ln>
        </p:spPr>
      </p:pic>
      <p:pic>
        <p:nvPicPr>
          <p:cNvPr id="128" name="Shape 128"/>
          <p:cNvPicPr preferRelativeResize="0"/>
          <p:nvPr/>
        </p:nvPicPr>
        <p:blipFill>
          <a:blip r:embed="rId4">
            <a:alphaModFix/>
          </a:blip>
          <a:stretch>
            <a:fillRect/>
          </a:stretch>
        </p:blipFill>
        <p:spPr>
          <a:xfrm>
            <a:off x="5067300" y="2268600"/>
            <a:ext cx="4314375" cy="2720950"/>
          </a:xfrm>
          <a:prstGeom prst="rect">
            <a:avLst/>
          </a:prstGeom>
          <a:noFill/>
          <a:ln>
            <a:noFill/>
          </a:ln>
        </p:spPr>
      </p:pic>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3495</Words>
  <Application>Microsoft Office PowerPoint</Application>
  <PresentationFormat>On-screen Show (16:9)</PresentationFormat>
  <Paragraphs>256</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PT Sans Narrow</vt:lpstr>
      <vt:lpstr>Open Sans</vt:lpstr>
      <vt:lpstr>Tropic</vt:lpstr>
      <vt:lpstr>EOC Review Openers</vt:lpstr>
      <vt:lpstr>PowerPoint Presentation</vt:lpstr>
      <vt:lpstr>PowerPoint Presentation</vt:lpstr>
      <vt:lpstr>PowerPoint Presentation</vt:lpstr>
      <vt:lpstr>PowerPoint Presentation</vt:lpstr>
      <vt:lpstr>Selected Response - choose 1 answer</vt:lpstr>
      <vt:lpstr>Continued from last slide</vt:lpstr>
      <vt:lpstr>Continued from last slide</vt:lpstr>
      <vt:lpstr>Selected Response</vt:lpstr>
      <vt:lpstr>Continued from last slide</vt:lpstr>
      <vt:lpstr>Multi-Select Technology Enhanced</vt:lpstr>
      <vt:lpstr>Multi Select Technology Enhanced</vt:lpstr>
      <vt:lpstr>Selected - Response</vt:lpstr>
      <vt:lpstr>PowerPoint Presentation</vt:lpstr>
      <vt:lpstr>Selected Response</vt:lpstr>
      <vt:lpstr>Selected Response</vt:lpstr>
      <vt:lpstr>Selected Response </vt:lpstr>
      <vt:lpstr>Selected Response</vt:lpstr>
      <vt:lpstr>Selected Response</vt:lpstr>
      <vt:lpstr>Multi-Part Technology Enhanced</vt:lpstr>
      <vt:lpstr>PowerPoint Presentation</vt:lpstr>
      <vt:lpstr>Selected Response</vt:lpstr>
      <vt:lpstr>Selected Response</vt:lpstr>
      <vt:lpstr>Selected Response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EOC Review Openers</dc:title>
  <dc:creator>Cameron O'Reilly</dc:creator>
  <cp:lastModifiedBy>Cameron O'Reilly</cp:lastModifiedBy>
  <cp:revision>1</cp:revision>
  <dcterms:modified xsi:type="dcterms:W3CDTF">2018-05-03T13:28:36Z</dcterms:modified>
</cp:coreProperties>
</file>