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0" r:id="rId3"/>
    <p:sldId id="257" r:id="rId4"/>
    <p:sldId id="272" r:id="rId5"/>
    <p:sldId id="273" r:id="rId6"/>
    <p:sldId id="258" r:id="rId7"/>
    <p:sldId id="259" r:id="rId8"/>
    <p:sldId id="269" r:id="rId9"/>
    <p:sldId id="274" r:id="rId10"/>
    <p:sldId id="261" r:id="rId11"/>
    <p:sldId id="275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1" r:id="rId32"/>
    <p:sldId id="305" r:id="rId33"/>
    <p:sldId id="292" r:id="rId34"/>
    <p:sldId id="293" r:id="rId35"/>
    <p:sldId id="294" r:id="rId36"/>
    <p:sldId id="295" r:id="rId37"/>
    <p:sldId id="296" r:id="rId38"/>
    <p:sldId id="299" r:id="rId39"/>
    <p:sldId id="300" r:id="rId40"/>
    <p:sldId id="301" r:id="rId41"/>
    <p:sldId id="302" r:id="rId42"/>
    <p:sldId id="303" r:id="rId43"/>
    <p:sldId id="304" r:id="rId44"/>
    <p:sldId id="297" r:id="rId45"/>
    <p:sldId id="298" r:id="rId4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8" autoAdjust="0"/>
    <p:restoredTop sz="86420"/>
  </p:normalViewPr>
  <p:slideViewPr>
    <p:cSldViewPr>
      <p:cViewPr varScale="1">
        <p:scale>
          <a:sx n="91" d="100"/>
          <a:sy n="91" d="100"/>
        </p:scale>
        <p:origin x="10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B0C61-C07A-4BDE-BBBC-2F931DA88E8A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729D-ABA4-42DD-B9F5-51C326CC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BC87-EB70-472E-99E5-434EB67BCED0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15EF-55ED-458A-91BB-7EAC6D4E2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7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4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98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3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8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09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80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3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8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8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16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10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6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3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B71D-0AA8-444B-90E7-CD25841F1A4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15EF-55ED-458A-91BB-7EAC6D4E2B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B38E89-4216-4305-B2C9-B5DE021B000E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C1436A-C428-49B7-8C2A-F8C1973C0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TBRE09PYUcAE4mJzbkF;_ylu=X3oDMTBlMTQ4cGxyBHNlYwNzcgRzbGsDaW1n?back=http://images.search.yahoo.com/search/images?p=melanoma&amp;fr=yfp-t-701&amp;fr2=piv-web&amp;tab=organic&amp;ri=21&amp;w=646&amp;h=413&amp;imgurl=topnews.net.nz/images/melanoma.jpg&amp;rurl=http://topnews.net.nz/content/23726-melanoma-observation-detection-health-centers-helpful-early-diagnose&amp;size=90.2+KB&amp;name=Melanoma+Observation,+Detection+Health+Centers+Helpful+in+Early+...&amp;p=melanoma&amp;oid=285f9e2f13476e13e64d8339fce21f82&amp;fr2=piv-web&amp;fr=yfp-t-701&amp;tt=Melanoma+Observation,+Detection+Health+Centers+Helpful+in+Early+...&amp;b=0&amp;ni=48&amp;no=21&amp;tab=organic&amp;ts=&amp;sigr=1387egaq7&amp;sigb=132h3vocu&amp;sigi=112t7ro97&amp;.crumb=xZt2c68AWY4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13- Atmosphere and Climate Change</a:t>
            </a:r>
            <a:endParaRPr lang="en-US" dirty="0"/>
          </a:p>
        </p:txBody>
      </p:sp>
      <p:pic>
        <p:nvPicPr>
          <p:cNvPr id="6" name="Picture 5" descr="severe-weather-weather-250420_1024_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84582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6498159" cy="916641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Weather</a:t>
            </a:r>
            <a:r>
              <a:rPr lang="en-US" sz="2800" dirty="0" smtClean="0"/>
              <a:t>- the state of the atmosphere at a certain place  and moment.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u="sng" dirty="0" smtClean="0"/>
              <a:t>Climate</a:t>
            </a:r>
            <a:r>
              <a:rPr lang="en-US" sz="2800" dirty="0" smtClean="0"/>
              <a:t>- long –term prevailing weather conditions at a particular place 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Circulation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Prevailing winds- </a:t>
            </a:r>
            <a:r>
              <a:rPr lang="en-US" dirty="0" smtClean="0"/>
              <a:t>winds that blow in one direction throughout the year.</a:t>
            </a:r>
          </a:p>
          <a:p>
            <a:endParaRPr lang="en-US" dirty="0" smtClean="0"/>
          </a:p>
          <a:p>
            <a:r>
              <a:rPr lang="en-US" dirty="0" smtClean="0"/>
              <a:t>Due to the Earth’s rotation, 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inds are deflected to the </a:t>
            </a:r>
            <a:r>
              <a:rPr lang="en-US" b="1" dirty="0" smtClean="0"/>
              <a:t>right</a:t>
            </a:r>
            <a:r>
              <a:rPr lang="en-US" dirty="0" smtClean="0"/>
              <a:t> in the Northern Hemisphere and to the </a:t>
            </a:r>
            <a:r>
              <a:rPr lang="en-US" b="1" dirty="0" smtClean="0"/>
              <a:t>left</a:t>
            </a:r>
            <a:r>
              <a:rPr lang="en-US" dirty="0" smtClean="0"/>
              <a:t> in the Southern Hemisphere.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943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Trade Winds </a:t>
            </a:r>
            <a:r>
              <a:rPr lang="en-US" sz="2000" dirty="0" smtClean="0"/>
              <a:t>blow in both hemispheres between 30° north and south latitudes of the equator.</a:t>
            </a:r>
          </a:p>
          <a:p>
            <a:pPr lvl="1"/>
            <a:r>
              <a:rPr lang="en-US" sz="2000" dirty="0" smtClean="0"/>
              <a:t>Blow </a:t>
            </a:r>
            <a:r>
              <a:rPr lang="en-US" sz="2000" b="1" dirty="0" smtClean="0"/>
              <a:t>northeast</a:t>
            </a:r>
            <a:r>
              <a:rPr lang="en-US" sz="2000" dirty="0" smtClean="0"/>
              <a:t> in the Northern Hemisphere and </a:t>
            </a:r>
            <a:r>
              <a:rPr lang="en-US" sz="2000" b="1" dirty="0" smtClean="0"/>
              <a:t>southeast</a:t>
            </a:r>
            <a:r>
              <a:rPr lang="en-US" sz="2000" dirty="0" smtClean="0"/>
              <a:t> in the Southern Hemisphere</a:t>
            </a:r>
          </a:p>
          <a:p>
            <a:pPr lvl="1"/>
            <a:endParaRPr lang="en-US" sz="2000" dirty="0" smtClean="0"/>
          </a:p>
          <a:p>
            <a:r>
              <a:rPr lang="en-US" sz="2000" b="1" dirty="0" err="1" smtClean="0"/>
              <a:t>Westerlies</a:t>
            </a:r>
            <a:r>
              <a:rPr lang="en-US" sz="2000" dirty="0" smtClean="0"/>
              <a:t> blow between </a:t>
            </a:r>
            <a:r>
              <a:rPr lang="en-US" sz="2000" dirty="0"/>
              <a:t>30° and 60°North and South </a:t>
            </a:r>
            <a:r>
              <a:rPr lang="en-US" sz="2000" dirty="0" smtClean="0"/>
              <a:t>latitudes.</a:t>
            </a:r>
          </a:p>
          <a:p>
            <a:pPr lvl="1"/>
            <a:r>
              <a:rPr lang="en-US" sz="2000" dirty="0"/>
              <a:t>Blow </a:t>
            </a:r>
            <a:r>
              <a:rPr lang="en-US" sz="2000" b="1" dirty="0" smtClean="0"/>
              <a:t>Southeast</a:t>
            </a:r>
            <a:r>
              <a:rPr lang="en-US" sz="2000" dirty="0" smtClean="0"/>
              <a:t> </a:t>
            </a:r>
            <a:r>
              <a:rPr lang="en-US" sz="2000" dirty="0"/>
              <a:t>in the Northern Hemisphere and </a:t>
            </a:r>
            <a:r>
              <a:rPr lang="en-US" sz="2000" b="1" dirty="0" smtClean="0"/>
              <a:t>Northeast </a:t>
            </a:r>
            <a:r>
              <a:rPr lang="en-US" sz="2000" dirty="0" smtClean="0"/>
              <a:t> </a:t>
            </a:r>
            <a:r>
              <a:rPr lang="en-US" sz="2000" dirty="0"/>
              <a:t>in the Southern Hemisphere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Polar easterlies  </a:t>
            </a:r>
            <a:r>
              <a:rPr lang="en-US" sz="2000" dirty="0" smtClean="0"/>
              <a:t>blow from the poles to 60 north and south latitudes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7" descr="image00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4734" r="4734"/>
          <a:stretch>
            <a:fillRect/>
          </a:stretch>
        </p:blipFill>
        <p:spPr>
          <a:xfrm>
            <a:off x="5181599" y="1589567"/>
            <a:ext cx="3549501" cy="417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85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 Circulation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Ocean currents have a great effect on climate because </a:t>
            </a:r>
            <a:r>
              <a:rPr lang="en-US" b="1" u="sng" dirty="0" smtClean="0"/>
              <a:t>water absorbs a lot of heat.</a:t>
            </a:r>
          </a:p>
          <a:p>
            <a:r>
              <a:rPr lang="en-US" dirty="0" smtClean="0"/>
              <a:t>Ocean currents caused mostly by wind and the rotation of the Earth.</a:t>
            </a:r>
            <a:endParaRPr lang="en-US" dirty="0"/>
          </a:p>
        </p:txBody>
      </p:sp>
      <p:pic>
        <p:nvPicPr>
          <p:cNvPr id="5" name="Content Placeholder 4" descr="OceanCurrents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7845" r="17845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Ni</a:t>
            </a:r>
            <a:r>
              <a:rPr lang="en-US" b="1" dirty="0" smtClean="0"/>
              <a:t>ñ0- Southern Oscillation (ENSO)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El Niño- </a:t>
            </a:r>
            <a:r>
              <a:rPr lang="en-US" dirty="0" smtClean="0"/>
              <a:t>Water in the Eastern Pacific ocean is </a:t>
            </a:r>
            <a:r>
              <a:rPr lang="en-US" b="1" dirty="0" smtClean="0"/>
              <a:t>warmer.</a:t>
            </a:r>
          </a:p>
          <a:p>
            <a:r>
              <a:rPr lang="en-US" dirty="0"/>
              <a:t>Warm water pushed </a:t>
            </a:r>
            <a:r>
              <a:rPr lang="en-US" dirty="0" smtClean="0"/>
              <a:t>eastward by wind</a:t>
            </a:r>
            <a:endParaRPr lang="en-US" dirty="0"/>
          </a:p>
          <a:p>
            <a:pPr lvl="1"/>
            <a:r>
              <a:rPr lang="en-US" dirty="0"/>
              <a:t>Normal conditions- warm water is pushed </a:t>
            </a:r>
            <a:r>
              <a:rPr lang="en-US" dirty="0" smtClean="0"/>
              <a:t>westward by wind</a:t>
            </a:r>
            <a:endParaRPr lang="en-US" dirty="0"/>
          </a:p>
          <a:p>
            <a:r>
              <a:rPr lang="en-US" dirty="0" smtClean="0"/>
              <a:t>Produces an increase in rainfall in southern half of U.S.</a:t>
            </a:r>
          </a:p>
          <a:p>
            <a:r>
              <a:rPr lang="en-US" dirty="0" smtClean="0"/>
              <a:t>Drought in Indonesia and Australia.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La </a:t>
            </a:r>
            <a:r>
              <a:rPr lang="en-US" b="1" dirty="0" smtClean="0"/>
              <a:t>Niña- </a:t>
            </a:r>
            <a:r>
              <a:rPr lang="en-US" dirty="0" smtClean="0"/>
              <a:t>Water in the eastern Pacific Ocean is </a:t>
            </a:r>
            <a:r>
              <a:rPr lang="en-US" b="1" dirty="0" smtClean="0"/>
              <a:t>cooler</a:t>
            </a:r>
            <a:r>
              <a:rPr lang="en-US" dirty="0" smtClean="0"/>
              <a:t> than usual.</a:t>
            </a:r>
          </a:p>
          <a:p>
            <a:endParaRPr lang="en-US" b="1" dirty="0" smtClean="0"/>
          </a:p>
          <a:p>
            <a:r>
              <a:rPr lang="en-US" b="1" dirty="0" smtClean="0"/>
              <a:t>Remember:</a:t>
            </a:r>
          </a:p>
          <a:p>
            <a:pPr lvl="1"/>
            <a:r>
              <a:rPr lang="en-US" b="1" dirty="0"/>
              <a:t>El </a:t>
            </a:r>
            <a:r>
              <a:rPr lang="en-US" b="1" dirty="0" smtClean="0"/>
              <a:t>Niño= Warm </a:t>
            </a:r>
            <a:r>
              <a:rPr lang="en-US" dirty="0" smtClean="0"/>
              <a:t>phase of ENSO cycle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/>
              <a:t>La </a:t>
            </a:r>
            <a:r>
              <a:rPr lang="en-US" b="1" dirty="0" smtClean="0"/>
              <a:t>Niña= Cool </a:t>
            </a:r>
            <a:r>
              <a:rPr lang="en-US" dirty="0" smtClean="0"/>
              <a:t>phase of ENSO cycle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Mountains and mountain ranges influence rain distribution. </a:t>
            </a:r>
          </a:p>
          <a:p>
            <a:r>
              <a:rPr lang="en-US" dirty="0" smtClean="0"/>
              <a:t>Sierra Nevada mountains of California.</a:t>
            </a:r>
            <a:endParaRPr lang="en-US" dirty="0"/>
          </a:p>
        </p:txBody>
      </p:sp>
      <p:pic>
        <p:nvPicPr>
          <p:cNvPr id="5" name="Content Placeholder 4" descr="3192532664_f397de4c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0930" r="20930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638800"/>
            <a:ext cx="8458200" cy="1222375"/>
          </a:xfrm>
        </p:spPr>
        <p:txBody>
          <a:bodyPr/>
          <a:lstStyle/>
          <a:p>
            <a:r>
              <a:rPr lang="en-US" dirty="0" smtClean="0"/>
              <a:t>Rain Shadow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5240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Warm air from Pacific Ocean blows </a:t>
            </a:r>
            <a:r>
              <a:rPr lang="en-US" sz="2400" b="1" dirty="0" smtClean="0"/>
              <a:t>East</a:t>
            </a:r>
            <a:r>
              <a:rPr lang="en-US" sz="2400" dirty="0" smtClean="0"/>
              <a:t> and hits the mountains, and </a:t>
            </a:r>
            <a:r>
              <a:rPr lang="en-US" sz="2400" b="1" dirty="0" smtClean="0"/>
              <a:t>rises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As the air rises it cools, causing it to rain on the western side.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By the time it reaches the eastern side the air is </a:t>
            </a:r>
            <a:r>
              <a:rPr lang="en-US" sz="2400" b="1" dirty="0" smtClean="0"/>
              <a:t>dry</a:t>
            </a:r>
            <a:r>
              <a:rPr lang="en-US" sz="2400" dirty="0" smtClean="0"/>
              <a:t> . </a:t>
            </a:r>
            <a:endParaRPr lang="en-US" sz="2400" dirty="0"/>
          </a:p>
        </p:txBody>
      </p:sp>
      <p:pic>
        <p:nvPicPr>
          <p:cNvPr id="5" name="Content Placeholder 4" descr="rain_shadow_deserts_diagram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7696200" cy="304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the sun releases </a:t>
            </a:r>
            <a:r>
              <a:rPr lang="en-US" b="1" dirty="0" smtClean="0"/>
              <a:t>solar maximum </a:t>
            </a:r>
            <a:r>
              <a:rPr lang="en-US" dirty="0" smtClean="0"/>
              <a:t>there is an increase in </a:t>
            </a:r>
            <a:r>
              <a:rPr lang="en-US" b="1" dirty="0" smtClean="0"/>
              <a:t>ultraviolet radiation</a:t>
            </a:r>
            <a:r>
              <a:rPr lang="en-US" dirty="0" smtClean="0"/>
              <a:t>. The increase in radiation warms the lower atmosphere  and surface of the Earth and produces more ozone.</a:t>
            </a:r>
            <a:endParaRPr lang="en-US" dirty="0"/>
          </a:p>
        </p:txBody>
      </p:sp>
      <p:pic>
        <p:nvPicPr>
          <p:cNvPr id="5" name="Content Placeholder 4" descr="comparison-between-solar-maximum-and-minimu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20000"/>
          </a:blip>
          <a:srcRect l="28771" r="2877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Volcanic eruptions release </a:t>
            </a:r>
            <a:r>
              <a:rPr lang="en-US" b="1" dirty="0" smtClean="0"/>
              <a:t>sulfur dioxide </a:t>
            </a:r>
            <a:r>
              <a:rPr lang="en-US" dirty="0" smtClean="0"/>
              <a:t>which reacts with water vapor and dust. </a:t>
            </a:r>
          </a:p>
          <a:p>
            <a:r>
              <a:rPr lang="en-US" dirty="0" smtClean="0"/>
              <a:t>This reaction forms a bright layer of </a:t>
            </a:r>
            <a:r>
              <a:rPr lang="en-US" b="1" dirty="0" smtClean="0"/>
              <a:t>haze</a:t>
            </a:r>
            <a:r>
              <a:rPr lang="en-US" dirty="0" smtClean="0"/>
              <a:t> that reflects sunlight to </a:t>
            </a:r>
            <a:r>
              <a:rPr lang="en-US" b="1" dirty="0" smtClean="0"/>
              <a:t>decrease </a:t>
            </a:r>
            <a:r>
              <a:rPr lang="en-US" dirty="0" smtClean="0"/>
              <a:t>global temperatures.</a:t>
            </a:r>
            <a:endParaRPr lang="en-US" dirty="0"/>
          </a:p>
        </p:txBody>
      </p:sp>
      <p:pic>
        <p:nvPicPr>
          <p:cNvPr id="5" name="Content Placeholder 4" descr="Vog-Sunset-WIDE-Jan02-2010-LHphot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1737" r="21737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Changes in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886200" cy="4572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What causes the seasons?</a:t>
            </a:r>
          </a:p>
          <a:p>
            <a:pPr lvl="1"/>
            <a:r>
              <a:rPr lang="en-US" sz="2000" dirty="0" smtClean="0"/>
              <a:t>Caused by the tilt in the Earth’s axis.</a:t>
            </a:r>
          </a:p>
          <a:p>
            <a:pPr lvl="1"/>
            <a:r>
              <a:rPr lang="en-US" sz="2000" dirty="0"/>
              <a:t>This tilt  changes the angle at which the sun’s rays strike the Earth as the Earth orbits around the sun.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What happens during summer in the Northern </a:t>
            </a:r>
            <a:r>
              <a:rPr lang="en-US" sz="2000" b="1" dirty="0"/>
              <a:t>H</a:t>
            </a:r>
            <a:r>
              <a:rPr lang="en-US" sz="2000" b="1" dirty="0" smtClean="0"/>
              <a:t>emisphere?</a:t>
            </a:r>
          </a:p>
          <a:p>
            <a:pPr lvl="1"/>
            <a:r>
              <a:rPr lang="en-US" sz="2000" dirty="0" smtClean="0"/>
              <a:t>Northern Hemisphere tilts towards the sun and receives direct sunlight.</a:t>
            </a:r>
          </a:p>
          <a:p>
            <a:pPr lvl="1"/>
            <a:r>
              <a:rPr lang="en-US" sz="2000" dirty="0" smtClean="0"/>
              <a:t>Hours of daylight is greatest during the summer.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When it is summer in the Southern Hemisphere, what season is it in the Northern Hemisphere?</a:t>
            </a:r>
          </a:p>
          <a:p>
            <a:pPr lvl="1"/>
            <a:r>
              <a:rPr lang="en-US" sz="2000" b="1" dirty="0" smtClean="0"/>
              <a:t>Winter</a:t>
            </a:r>
          </a:p>
          <a:p>
            <a:pPr lvl="1"/>
            <a:r>
              <a:rPr lang="en-US" sz="2000" dirty="0" smtClean="0"/>
              <a:t>Tilted away from the sun and receives a lot less sunlight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5" y="1752600"/>
            <a:ext cx="5210175" cy="4238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Ozone Layer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 layer in the stratosphere where ozone  is highly concentrated. </a:t>
            </a:r>
          </a:p>
          <a:p>
            <a:endParaRPr lang="en-US" sz="2800" dirty="0" smtClean="0"/>
          </a:p>
          <a:p>
            <a:r>
              <a:rPr lang="en-US" sz="2800" dirty="0" smtClean="0"/>
              <a:t>Absorbs  most UV radiation from the sun.</a:t>
            </a:r>
          </a:p>
          <a:p>
            <a:endParaRPr lang="en-US" sz="2800" dirty="0" smtClean="0"/>
          </a:p>
          <a:p>
            <a:r>
              <a:rPr lang="en-US" sz="2800" dirty="0" smtClean="0"/>
              <a:t>Ozone- is a molecule made up of 3 oxygen atoms  (O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The Ozone shield acts like a sunscreen for the Earth’s inhabitants.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779494"/>
            <a:ext cx="4155141" cy="429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Weather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b="1" i="1" u="sng" dirty="0" smtClean="0"/>
              <a:t>weather</a:t>
            </a:r>
            <a:r>
              <a:rPr lang="en-US" dirty="0" smtClean="0"/>
              <a:t> like today in Grovetown?</a:t>
            </a:r>
          </a:p>
          <a:p>
            <a:endParaRPr lang="en-US" dirty="0"/>
          </a:p>
          <a:p>
            <a:r>
              <a:rPr lang="en-US" dirty="0" smtClean="0"/>
              <a:t>Describe the </a:t>
            </a:r>
            <a:r>
              <a:rPr lang="en-US" b="1" i="1" u="sng" dirty="0" smtClean="0"/>
              <a:t>climate</a:t>
            </a:r>
            <a:r>
              <a:rPr lang="en-US" dirty="0" smtClean="0"/>
              <a:t> in Grovetown.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65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89" y="3449053"/>
            <a:ext cx="37811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Chemicals Responsible for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191000" cy="47093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Chlorofluorocarbons (</a:t>
            </a:r>
            <a:r>
              <a:rPr lang="en-US" dirty="0"/>
              <a:t>CFC’s): human-made chemicals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Considered miracle chemicals</a:t>
            </a:r>
          </a:p>
          <a:p>
            <a:pPr lvl="1"/>
            <a:r>
              <a:rPr lang="en-US" b="1" dirty="0"/>
              <a:t>Non poisonous</a:t>
            </a:r>
          </a:p>
          <a:p>
            <a:pPr lvl="1"/>
            <a:r>
              <a:rPr lang="en-US" b="1" dirty="0"/>
              <a:t>Nonflammable</a:t>
            </a:r>
          </a:p>
          <a:p>
            <a:pPr lvl="1"/>
            <a:r>
              <a:rPr lang="en-US" b="1" dirty="0"/>
              <a:t>Noncorrosive</a:t>
            </a:r>
          </a:p>
          <a:p>
            <a:endParaRPr lang="en-US" dirty="0"/>
          </a:p>
          <a:p>
            <a:r>
              <a:rPr lang="en-US" dirty="0"/>
              <a:t>Used in </a:t>
            </a:r>
          </a:p>
          <a:p>
            <a:pPr lvl="1"/>
            <a:r>
              <a:rPr lang="en-US" b="1" dirty="0"/>
              <a:t>coolants </a:t>
            </a:r>
          </a:p>
          <a:p>
            <a:pPr lvl="1"/>
            <a:r>
              <a:rPr lang="en-US" b="1" dirty="0" smtClean="0"/>
              <a:t>refrigerators</a:t>
            </a:r>
            <a:endParaRPr lang="en-US" b="1" dirty="0"/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ropellant in spray cans</a:t>
            </a:r>
            <a:endParaRPr lang="en-US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1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1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Chlorofluorocarbons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550920"/>
          </a:xfrm>
        </p:spPr>
        <p:txBody>
          <a:bodyPr>
            <a:normAutofit/>
          </a:bodyPr>
          <a:lstStyle/>
          <a:p>
            <a:r>
              <a:rPr lang="en-US" dirty="0" smtClean="0"/>
              <a:t>At the Earth’s surface CFC’s are chemically stable which means they do not break down or react.</a:t>
            </a:r>
          </a:p>
          <a:p>
            <a:r>
              <a:rPr lang="en-US" dirty="0" smtClean="0"/>
              <a:t>Takes a period of 10-20 years for CFC’s to reach the atmosphere</a:t>
            </a:r>
          </a:p>
          <a:p>
            <a:pPr lvl="1"/>
            <a:r>
              <a:rPr lang="en-US" dirty="0" smtClean="0"/>
              <a:t>In the stratosphere, UV rays break CFC’s apart</a:t>
            </a:r>
          </a:p>
          <a:p>
            <a:r>
              <a:rPr lang="en-US" dirty="0" smtClean="0"/>
              <a:t>CFC’s destroy and break down the protective ozone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96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How Do CFC’s Destroy Ozone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152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13459" cy="56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Ozone Hole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8600" cy="6705600"/>
          </a:xfrm>
        </p:spPr>
        <p:txBody>
          <a:bodyPr>
            <a:normAutofit/>
          </a:bodyPr>
          <a:lstStyle/>
          <a:p>
            <a:r>
              <a:rPr lang="en-US" sz="3000" dirty="0"/>
              <a:t>Researchers state that the ozone layer above the S</a:t>
            </a:r>
            <a:r>
              <a:rPr lang="en-US" sz="3000" dirty="0" smtClean="0"/>
              <a:t>outh </a:t>
            </a:r>
            <a:r>
              <a:rPr lang="en-US" sz="3000" dirty="0"/>
              <a:t>P</a:t>
            </a:r>
            <a:r>
              <a:rPr lang="en-US" sz="3000" dirty="0" smtClean="0"/>
              <a:t>ole </a:t>
            </a:r>
            <a:r>
              <a:rPr lang="en-US" sz="3000" dirty="0"/>
              <a:t>has thinned by </a:t>
            </a:r>
            <a:r>
              <a:rPr lang="en-US" sz="3000" b="1" dirty="0"/>
              <a:t>50-98%</a:t>
            </a:r>
            <a:r>
              <a:rPr lang="en-US" sz="3000" dirty="0"/>
              <a:t>.</a:t>
            </a:r>
          </a:p>
          <a:p>
            <a:pPr>
              <a:buNone/>
            </a:pPr>
            <a:endParaRPr lang="en-US" sz="3000" dirty="0"/>
          </a:p>
          <a:p>
            <a:r>
              <a:rPr lang="en-US" sz="3000" b="1" dirty="0"/>
              <a:t>Ozone hole- </a:t>
            </a:r>
            <a:r>
              <a:rPr lang="en-US" sz="3000" dirty="0"/>
              <a:t>a thinning of stratospheric ozone that occurs </a:t>
            </a:r>
            <a:r>
              <a:rPr lang="en-US" sz="3000" dirty="0" smtClean="0"/>
              <a:t>at </a:t>
            </a:r>
            <a:r>
              <a:rPr lang="en-US" sz="3000" dirty="0"/>
              <a:t>the poles during the spring</a:t>
            </a:r>
            <a:r>
              <a:rPr lang="en-US" sz="3000" dirty="0" smtClean="0"/>
              <a:t>.</a:t>
            </a:r>
          </a:p>
          <a:p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364325"/>
          </a:xfrm>
        </p:spPr>
        <p:txBody>
          <a:bodyPr>
            <a:normAutofit/>
          </a:bodyPr>
          <a:lstStyle/>
          <a:p>
            <a:r>
              <a:rPr lang="en-US" sz="3000" dirty="0"/>
              <a:t>As much as </a:t>
            </a:r>
            <a:r>
              <a:rPr lang="en-US" sz="3000" b="1" dirty="0"/>
              <a:t>70%</a:t>
            </a:r>
            <a:r>
              <a:rPr lang="en-US" sz="3000" dirty="0"/>
              <a:t> of the ozone layer can be destroyed during the spring.</a:t>
            </a:r>
          </a:p>
          <a:p>
            <a:endParaRPr lang="en-US" sz="3000" dirty="0"/>
          </a:p>
          <a:p>
            <a:r>
              <a:rPr lang="en-US" sz="3000" dirty="0"/>
              <a:t>Long time to regenerate the ozone </a:t>
            </a:r>
            <a:r>
              <a:rPr lang="en-US" sz="3000" dirty="0" smtClean="0"/>
              <a:t>layer if destroyed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8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6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it affect us? (Humans)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influx of UV radiation is dangerous to living things because it can damage our </a:t>
            </a:r>
            <a:r>
              <a:rPr lang="en-US" b="1" dirty="0"/>
              <a:t>DNA</a:t>
            </a:r>
            <a:r>
              <a:rPr lang="en-US" dirty="0"/>
              <a:t>.</a:t>
            </a:r>
          </a:p>
          <a:p>
            <a:r>
              <a:rPr lang="en-US" dirty="0"/>
              <a:t>More susceptible to skin cancer.</a:t>
            </a:r>
          </a:p>
          <a:p>
            <a:endParaRPr lang="en-US" dirty="0"/>
          </a:p>
        </p:txBody>
      </p:sp>
      <p:pic>
        <p:nvPicPr>
          <p:cNvPr id="1026" name="Picture 2" descr="Ribbons 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2672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images/thumbnail.aspx?q=1645310843764&amp;id=0159bfbf87d00e2c9c93490e91c8d208">
            <a:hlinkClick r:id="rId3" tooltip="Melanoma Observation, Detection Health Centers Helpful in Early ..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1"/>
            <a:ext cx="48768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48" y="1066800"/>
            <a:ext cx="7264400" cy="47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it affect Plants and Animals?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6331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Amphibians  lay eggs in shallow water.</a:t>
            </a:r>
          </a:p>
          <a:p>
            <a:r>
              <a:rPr lang="en-US" dirty="0"/>
              <a:t>High levels of UV radiation damage DNA and disrupts embryonic development.</a:t>
            </a:r>
          </a:p>
          <a:p>
            <a:r>
              <a:rPr lang="en-US" dirty="0"/>
              <a:t>UV radiation damages plants  by interfering  with photosynthesis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Results in lower crop yields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33800" cy="21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wsci_01_img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3886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it affect Plants and Animals?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63311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Kills phytoplankton that live near the surface of the ocean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Due to increased UV radiation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b="1" dirty="0"/>
              <a:t>Loss of phytoplankton could disrupt the ocean’s food web, and increase the amount of CO</a:t>
            </a:r>
            <a:r>
              <a:rPr lang="en-US" b="1" baseline="-25000" dirty="0"/>
              <a:t>2</a:t>
            </a:r>
            <a:r>
              <a:rPr lang="en-US" b="1" dirty="0"/>
              <a:t> in the atmosphere.</a:t>
            </a:r>
          </a:p>
        </p:txBody>
      </p:sp>
      <p:pic>
        <p:nvPicPr>
          <p:cNvPr id="8" name="Content Placeholder 4" descr="phytoplankton-and-ecological-ro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576614" cy="4953000"/>
          </a:xfrm>
        </p:spPr>
      </p:pic>
    </p:spTree>
    <p:extLst>
      <p:ext uri="{BB962C8B-B14F-4D97-AF65-F5344CB8AC3E}">
        <p14:creationId xmlns:p14="http://schemas.microsoft.com/office/powerpoint/2010/main" val="4810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that Determine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Latitude</a:t>
            </a:r>
          </a:p>
          <a:p>
            <a:r>
              <a:rPr lang="en-US" dirty="0" smtClean="0"/>
              <a:t>Atmospheric circulation patterns</a:t>
            </a:r>
          </a:p>
          <a:p>
            <a:r>
              <a:rPr lang="en-US" dirty="0" smtClean="0"/>
              <a:t>Oceanic circulation patterns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Solar activity</a:t>
            </a:r>
          </a:p>
          <a:p>
            <a:r>
              <a:rPr lang="en-US" dirty="0" smtClean="0"/>
              <a:t>Volcanic activity</a:t>
            </a:r>
          </a:p>
          <a:p>
            <a:r>
              <a:rPr lang="en-US" dirty="0" smtClean="0"/>
              <a:t>Distance from the Equator</a:t>
            </a:r>
          </a:p>
          <a:p>
            <a:pPr lvl="1"/>
            <a:r>
              <a:rPr lang="en-US" dirty="0" smtClean="0"/>
              <a:t>MOST IMPORTANT</a:t>
            </a:r>
            <a:endParaRPr lang="en-US" dirty="0"/>
          </a:p>
        </p:txBody>
      </p:sp>
      <p:pic>
        <p:nvPicPr>
          <p:cNvPr id="4" name="Picture 3" descr="NAO_min_ne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048000"/>
            <a:ext cx="26670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</a:t>
            </a:r>
            <a:r>
              <a:rPr lang="en-US" dirty="0" smtClean="0"/>
              <a:t>o to Protect </a:t>
            </a:r>
            <a:r>
              <a:rPr lang="en-US" dirty="0"/>
              <a:t>O</a:t>
            </a:r>
            <a:r>
              <a:rPr lang="en-US" dirty="0" smtClean="0"/>
              <a:t>ur Ozone 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 the production of CFC’s</a:t>
            </a:r>
          </a:p>
          <a:p>
            <a:r>
              <a:rPr lang="en-US" dirty="0"/>
              <a:t>Use  alternative, environmentally safe chemicals to replace CFC’s.</a:t>
            </a:r>
          </a:p>
          <a:p>
            <a:r>
              <a:rPr lang="en-US" dirty="0"/>
              <a:t>Nations agree to ban CFC use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Led to Montreal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Montreal Protocol(1987)</a:t>
            </a:r>
          </a:p>
          <a:p>
            <a:pPr lvl="1"/>
            <a:r>
              <a:rPr lang="en-US" dirty="0"/>
              <a:t>Developed countries agreed to eliminate most CFC’s by 1995</a:t>
            </a:r>
          </a:p>
          <a:p>
            <a:pPr lvl="1"/>
            <a:r>
              <a:rPr lang="en-US" dirty="0"/>
              <a:t>U.S pledged to ban all substances that threaten the ozone layer </a:t>
            </a:r>
            <a:r>
              <a:rPr lang="en-US"/>
              <a:t>by </a:t>
            </a:r>
            <a:r>
              <a:rPr lang="en-US" smtClean="0"/>
              <a:t>2000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0"/>
            <a:ext cx="1985331" cy="16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</a:t>
            </a:r>
            <a:r>
              <a:rPr lang="en-US" dirty="0" smtClean="0"/>
              <a:t>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7924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Sunlight penetrates the atmosphere and warms the Earth.</a:t>
            </a:r>
          </a:p>
          <a:p>
            <a:r>
              <a:rPr lang="en-US" dirty="0" smtClean="0"/>
              <a:t>Heat bounces off the Earth’s surface, some escapes into space.</a:t>
            </a:r>
          </a:p>
          <a:p>
            <a:r>
              <a:rPr lang="en-US" dirty="0" smtClean="0"/>
              <a:t>Most is absorbed by gases and warms the air.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eenhouse%20effect%20from%20safeclimate%20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813" y="857550"/>
            <a:ext cx="7077075" cy="530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568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reenhouse </a:t>
            </a:r>
            <a:r>
              <a:rPr lang="en-US" dirty="0"/>
              <a:t>G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Definition- Gases that absorb and radiate heat.</a:t>
            </a:r>
          </a:p>
          <a:p>
            <a:r>
              <a:rPr lang="en-US" dirty="0" smtClean="0"/>
              <a:t>Include</a:t>
            </a:r>
          </a:p>
          <a:p>
            <a:pPr>
              <a:buNone/>
            </a:pPr>
            <a:r>
              <a:rPr lang="en-US" dirty="0" smtClean="0"/>
              <a:t>	•water vapor</a:t>
            </a:r>
          </a:p>
          <a:p>
            <a:pPr>
              <a:buNone/>
            </a:pPr>
            <a:r>
              <a:rPr lang="en-US" dirty="0" smtClean="0"/>
              <a:t>	• carbon dioxide</a:t>
            </a:r>
          </a:p>
          <a:p>
            <a:pPr>
              <a:buNone/>
            </a:pPr>
            <a:r>
              <a:rPr lang="en-US" dirty="0" smtClean="0"/>
              <a:t>	•CFC’s</a:t>
            </a:r>
          </a:p>
          <a:p>
            <a:pPr>
              <a:buNone/>
            </a:pPr>
            <a:r>
              <a:rPr lang="en-US" dirty="0" smtClean="0"/>
              <a:t>	•Methane</a:t>
            </a:r>
          </a:p>
          <a:p>
            <a:pPr>
              <a:buNone/>
            </a:pPr>
            <a:r>
              <a:rPr lang="en-US" dirty="0" smtClean="0"/>
              <a:t>	•Nitrous oxide</a:t>
            </a:r>
          </a:p>
          <a:p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and water vapor account for most of the heat absorption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2007-04-24%20Greenhouse-gas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2"/>
            <a:ext cx="3733799" cy="2747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23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dirty="0"/>
              <a:t>D</a:t>
            </a:r>
            <a:r>
              <a:rPr lang="en-US" dirty="0" smtClean="0"/>
              <a:t>ioxide </a:t>
            </a:r>
            <a:r>
              <a:rPr lang="en-US" dirty="0"/>
              <a:t>L</a:t>
            </a:r>
            <a:r>
              <a:rPr lang="en-US" dirty="0" smtClean="0"/>
              <a:t>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752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CO</a:t>
            </a:r>
            <a:r>
              <a:rPr lang="en-US" baseline="-25000" dirty="0" smtClean="0"/>
              <a:t>2  </a:t>
            </a:r>
            <a:r>
              <a:rPr lang="en-US" dirty="0" smtClean="0"/>
              <a:t>in the air is dissolved in the ocean or is used in plants for photosynthesis. </a:t>
            </a:r>
          </a:p>
          <a:p>
            <a:r>
              <a:rPr lang="en-US" dirty="0" smtClean="0"/>
              <a:t>As a result, carbon dioxide levels fluctuate with the seasons.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 levels </a:t>
            </a:r>
            <a:r>
              <a:rPr lang="en-US" b="1" dirty="0" smtClean="0"/>
              <a:t>decrease</a:t>
            </a:r>
            <a:r>
              <a:rPr lang="en-US" dirty="0" smtClean="0"/>
              <a:t> in </a:t>
            </a:r>
            <a:r>
              <a:rPr lang="en-US" b="1" dirty="0" smtClean="0"/>
              <a:t>summer</a:t>
            </a:r>
            <a:r>
              <a:rPr lang="en-US" dirty="0" smtClean="0"/>
              <a:t> and </a:t>
            </a:r>
            <a:r>
              <a:rPr lang="en-US" b="1" dirty="0" smtClean="0"/>
              <a:t>increase</a:t>
            </a:r>
            <a:r>
              <a:rPr lang="en-US" dirty="0" smtClean="0"/>
              <a:t> during </a:t>
            </a:r>
            <a:r>
              <a:rPr lang="en-US" b="1" dirty="0" smtClean="0"/>
              <a:t>winter</a:t>
            </a:r>
            <a:r>
              <a:rPr lang="en-US" dirty="0" smtClean="0"/>
              <a:t> months.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1-wallpapers-ocea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5166" y="1676400"/>
            <a:ext cx="4032504" cy="2057400"/>
          </a:xfrm>
        </p:spPr>
      </p:pic>
      <p:pic>
        <p:nvPicPr>
          <p:cNvPr id="6" name="Picture 5" descr="photosynthesis-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18" y="4114800"/>
            <a:ext cx="4267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ising </a:t>
            </a:r>
            <a:r>
              <a:rPr lang="en-US" dirty="0"/>
              <a:t>C</a:t>
            </a:r>
            <a:r>
              <a:rPr lang="en-US" dirty="0" smtClean="0"/>
              <a:t>arbon </a:t>
            </a:r>
            <a:r>
              <a:rPr lang="en-US" dirty="0"/>
              <a:t>D</a:t>
            </a:r>
            <a:r>
              <a:rPr lang="en-US" dirty="0" smtClean="0"/>
              <a:t>ioxide </a:t>
            </a:r>
            <a:r>
              <a:rPr lang="en-US" dirty="0"/>
              <a:t>L</a:t>
            </a:r>
            <a:r>
              <a:rPr lang="en-US" dirty="0" smtClean="0"/>
              <a:t>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levels are rising in ways other than seasonal fluctuations.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levels have risen more than 20% the past 50 years.</a:t>
            </a:r>
          </a:p>
          <a:p>
            <a:r>
              <a:rPr lang="en-US" dirty="0" smtClean="0"/>
              <a:t>This increase is due to the burning of fossil fuels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keeling-grap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4038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3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correlation between rising carbon dioxide levels and rise in global temperatures?</a:t>
            </a:r>
          </a:p>
          <a:p>
            <a:r>
              <a:rPr lang="en-US" dirty="0" smtClean="0"/>
              <a:t>Many say yes, and many say no.</a:t>
            </a:r>
          </a:p>
          <a:p>
            <a:r>
              <a:rPr lang="en-US" dirty="0" smtClean="0"/>
              <a:t>Need more research to justify</a:t>
            </a:r>
            <a:endParaRPr lang="en-US" dirty="0"/>
          </a:p>
        </p:txBody>
      </p:sp>
      <p:pic>
        <p:nvPicPr>
          <p:cNvPr id="5" name="Content Placeholder 4" descr="100yr-temp-co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283075" cy="423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0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/>
              <a:t>W</a:t>
            </a:r>
            <a:r>
              <a:rPr lang="en-US" dirty="0" smtClean="0"/>
              <a:t>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Slow rise in Earth’s surface temperature</a:t>
            </a:r>
          </a:p>
          <a:p>
            <a:r>
              <a:rPr lang="en-US" dirty="0" smtClean="0"/>
              <a:t>Scientists see a connection between an increase in greenhouse gases and  an increase in temperature</a:t>
            </a:r>
          </a:p>
        </p:txBody>
      </p:sp>
      <p:pic>
        <p:nvPicPr>
          <p:cNvPr id="5" name="Content Placeholder 4" descr="issue9climate4_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3962400" cy="4648200"/>
          </a:xfrm>
        </p:spPr>
      </p:pic>
    </p:spTree>
    <p:extLst>
      <p:ext uri="{BB962C8B-B14F-4D97-AF65-F5344CB8AC3E}">
        <p14:creationId xmlns:p14="http://schemas.microsoft.com/office/powerpoint/2010/main" val="8376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onsequences of a Warmer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in weather patterns</a:t>
            </a:r>
          </a:p>
          <a:p>
            <a:r>
              <a:rPr lang="en-US" dirty="0" smtClean="0"/>
              <a:t>Glacial retreat, and melting of polar ice caps. </a:t>
            </a:r>
          </a:p>
          <a:p>
            <a:pPr lvl="1"/>
            <a:r>
              <a:rPr lang="en-US" dirty="0" smtClean="0"/>
              <a:t>Rise in sea levels</a:t>
            </a:r>
          </a:p>
          <a:p>
            <a:r>
              <a:rPr lang="en-US" dirty="0" smtClean="0"/>
              <a:t>Some ecosystems will adapt to changes in climate.</a:t>
            </a:r>
          </a:p>
        </p:txBody>
      </p:sp>
      <p:pic>
        <p:nvPicPr>
          <p:cNvPr id="6" name="Picture 5" descr="_41396221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810000"/>
            <a:ext cx="4572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Ice-Caps-Melting-Polar-Bea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95400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0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onsequences of a Warmer Earth</a:t>
            </a:r>
            <a:endParaRPr lang="en-US" dirty="0"/>
          </a:p>
        </p:txBody>
      </p:sp>
      <p:pic>
        <p:nvPicPr>
          <p:cNvPr id="7" name="Content Placeholder 6" descr="MorteratschGlaci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2524" y="1600200"/>
            <a:ext cx="3784676" cy="4708525"/>
          </a:xfrm>
        </p:spPr>
      </p:pic>
      <p:pic>
        <p:nvPicPr>
          <p:cNvPr id="8" name="Picture 7" descr="honeycomb-glacier-1977-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600200"/>
            <a:ext cx="381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Latitude: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800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distance from the equator measured in degrees north or south of the equator.</a:t>
            </a:r>
          </a:p>
          <a:p>
            <a:pPr lvl="1"/>
            <a:r>
              <a:rPr lang="en-US" sz="2200" dirty="0" smtClean="0"/>
              <a:t>Equator= 0</a:t>
            </a:r>
            <a:r>
              <a:rPr lang="en-US" sz="2200" dirty="0" smtClean="0">
                <a:latin typeface="Calibri"/>
                <a:cs typeface="Calibri"/>
              </a:rPr>
              <a:t>° Latitude</a:t>
            </a:r>
          </a:p>
          <a:p>
            <a:pPr lvl="1"/>
            <a:endParaRPr lang="en-US" sz="2200" dirty="0" smtClean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Northernmost latitude</a:t>
            </a:r>
            <a:r>
              <a:rPr lang="en-US" sz="2600" dirty="0">
                <a:latin typeface="Calibri"/>
                <a:cs typeface="Calibri"/>
              </a:rPr>
              <a:t>= </a:t>
            </a:r>
            <a:r>
              <a:rPr lang="en-US" sz="2600" b="1" dirty="0">
                <a:latin typeface="Calibri"/>
                <a:cs typeface="Calibri"/>
              </a:rPr>
              <a:t>90 </a:t>
            </a:r>
            <a:r>
              <a:rPr lang="en-US" sz="2600" b="1" dirty="0" smtClean="0">
                <a:latin typeface="Calibri"/>
                <a:cs typeface="Calibri"/>
              </a:rPr>
              <a:t>° North latitude</a:t>
            </a:r>
          </a:p>
          <a:p>
            <a:pPr lvl="1"/>
            <a:r>
              <a:rPr lang="en-US" sz="2200" dirty="0" smtClean="0">
                <a:latin typeface="Calibri"/>
                <a:cs typeface="Calibri"/>
              </a:rPr>
              <a:t>North Pole</a:t>
            </a:r>
          </a:p>
          <a:p>
            <a:pPr marL="457200" lvl="1" indent="0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Southernmost latitude= </a:t>
            </a:r>
            <a:r>
              <a:rPr lang="en-US" sz="2600" b="1" dirty="0" smtClean="0">
                <a:latin typeface="Calibri"/>
                <a:cs typeface="Calibri"/>
              </a:rPr>
              <a:t>90</a:t>
            </a:r>
            <a:r>
              <a:rPr lang="en-US" sz="2600" b="1" dirty="0">
                <a:latin typeface="Calibri"/>
                <a:cs typeface="Calibri"/>
              </a:rPr>
              <a:t> </a:t>
            </a:r>
            <a:r>
              <a:rPr lang="en-US" sz="2600" b="1" dirty="0" smtClean="0">
                <a:latin typeface="Calibri"/>
                <a:cs typeface="Calibri"/>
              </a:rPr>
              <a:t>° South latitude</a:t>
            </a:r>
          </a:p>
          <a:p>
            <a:pPr lvl="1"/>
            <a:r>
              <a:rPr lang="en-US" sz="2200" dirty="0" smtClean="0">
                <a:latin typeface="Calibri"/>
                <a:cs typeface="Calibri"/>
              </a:rPr>
              <a:t>South Pole</a:t>
            </a: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r="254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3400" y="3934326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http://www.treeandeducation.in/2011/07/north-pole.html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80547"/>
            <a:ext cx="4650205" cy="26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98595" y="586008"/>
            <a:ext cx="43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http://swapnil-exploringworld.blogspot.com/2011/01/aroundthe-world-brazil-part-3.html</a:t>
            </a:r>
          </a:p>
        </p:txBody>
      </p:sp>
    </p:spTree>
    <p:extLst>
      <p:ext uri="{BB962C8B-B14F-4D97-AF65-F5344CB8AC3E}">
        <p14:creationId xmlns:p14="http://schemas.microsoft.com/office/powerpoint/2010/main" val="18433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onsequences of a Warmer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2044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Warmer climate means warmer oceans and  an increase in hurricane activity</a:t>
            </a:r>
          </a:p>
          <a:p>
            <a:endParaRPr lang="en-US" dirty="0" smtClean="0"/>
          </a:p>
          <a:p>
            <a:r>
              <a:rPr lang="en-US" dirty="0" smtClean="0"/>
              <a:t>Some regions may have more rainfall causing floods.</a:t>
            </a:r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thers may have a significant decrease in rainfall creating drought conditions</a:t>
            </a:r>
            <a:endParaRPr lang="en-US" dirty="0"/>
          </a:p>
        </p:txBody>
      </p:sp>
      <p:pic>
        <p:nvPicPr>
          <p:cNvPr id="5" name="Content Placeholder 4" descr="187737main_AndrewSequence_h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01230" y="2757589"/>
            <a:ext cx="3275215" cy="221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lood1_450x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962400"/>
            <a:ext cx="4267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7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Health Problems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7244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Increase in heat related deaths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Heat Exhaustion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Heat Stroke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Increased concentrations of ground-level ozone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Allergy </a:t>
            </a:r>
            <a:r>
              <a:rPr lang="en-US" sz="2400" dirty="0"/>
              <a:t>seasons </a:t>
            </a:r>
            <a:r>
              <a:rPr lang="en-US" sz="2400" dirty="0" smtClean="0"/>
              <a:t>extended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I</a:t>
            </a:r>
            <a:r>
              <a:rPr lang="en-US" sz="2400" dirty="0" smtClean="0"/>
              <a:t>nsect vectors spread diseases</a:t>
            </a:r>
            <a:endParaRPr lang="en-US" sz="2400" dirty="0"/>
          </a:p>
        </p:txBody>
      </p:sp>
      <p:pic>
        <p:nvPicPr>
          <p:cNvPr id="9" name="Content Placeholder 8" descr="football-player-116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4572000" y="1464899"/>
            <a:ext cx="1143000" cy="1659301"/>
          </a:xfrm>
        </p:spPr>
      </p:pic>
      <p:pic>
        <p:nvPicPr>
          <p:cNvPr id="10" name="Picture 9" descr="imagesCA4X1O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1143000" cy="1581150"/>
          </a:xfrm>
          <a:prstGeom prst="rect">
            <a:avLst/>
          </a:prstGeom>
        </p:spPr>
      </p:pic>
      <p:pic>
        <p:nvPicPr>
          <p:cNvPr id="11" name="Picture 10" descr="pollen-helps-allergies-ph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286000"/>
            <a:ext cx="2514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18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•High temperatures could result in decrease in crop yields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•Droughts</a:t>
            </a:r>
          </a:p>
          <a:p>
            <a:pPr lvl="1">
              <a:buNone/>
            </a:pPr>
            <a:r>
              <a:rPr lang="en-US" dirty="0" smtClean="0"/>
              <a:t>•Demand for irrigation and depletion of aquifers.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arid_witch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219200"/>
            <a:ext cx="4267200" cy="246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www'greatholidayspots'com-%20___-devries-devrie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038600"/>
            <a:ext cx="4191000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9"/>
            <a:ext cx="72420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Effects on 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 range of plant species</a:t>
            </a:r>
          </a:p>
          <a:p>
            <a:endParaRPr lang="en-US" dirty="0" smtClean="0"/>
          </a:p>
          <a:p>
            <a:r>
              <a:rPr lang="en-US" dirty="0" smtClean="0"/>
              <a:t>Lose diversity</a:t>
            </a:r>
          </a:p>
          <a:p>
            <a:endParaRPr lang="en-US" dirty="0" smtClean="0"/>
          </a:p>
          <a:p>
            <a:r>
              <a:rPr lang="en-US" dirty="0" smtClean="0"/>
              <a:t>Shift geological range of animals</a:t>
            </a:r>
          </a:p>
          <a:p>
            <a:endParaRPr lang="en-US" dirty="0" smtClean="0"/>
          </a:p>
          <a:p>
            <a:r>
              <a:rPr lang="en-US" dirty="0" smtClean="0"/>
              <a:t>Reduction of zooplankton</a:t>
            </a:r>
          </a:p>
          <a:p>
            <a:pPr marL="292608" lvl="1" indent="0">
              <a:buNone/>
            </a:pPr>
            <a:endParaRPr lang="en-US" dirty="0" smtClean="0"/>
          </a:p>
          <a:p>
            <a:r>
              <a:rPr lang="en-US" dirty="0" smtClean="0"/>
              <a:t>Destroy coral reefs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29221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F</a:t>
            </a:r>
            <a:r>
              <a:rPr lang="en-US" dirty="0" smtClean="0"/>
              <a:t>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IPCC –network of 2500 leading climatologists.</a:t>
            </a:r>
          </a:p>
          <a:p>
            <a:r>
              <a:rPr lang="en-US" sz="2400" dirty="0" smtClean="0"/>
              <a:t>They say that the Earth’s surface increased by 0.6 °C</a:t>
            </a:r>
          </a:p>
          <a:p>
            <a:r>
              <a:rPr lang="en-US" sz="2400" dirty="0" smtClean="0"/>
              <a:t>Snow cover has decreased</a:t>
            </a:r>
          </a:p>
          <a:p>
            <a:r>
              <a:rPr lang="en-US" sz="2400" dirty="0" smtClean="0"/>
              <a:t>Sea level has risen</a:t>
            </a:r>
          </a:p>
          <a:p>
            <a:r>
              <a:rPr lang="en-US" sz="2400" dirty="0" smtClean="0"/>
              <a:t>Greenhouse gas levels have increased</a:t>
            </a:r>
          </a:p>
          <a:p>
            <a:r>
              <a:rPr lang="en-US" sz="2400" dirty="0" smtClean="0"/>
              <a:t>Predict that human activity will alter the Earth’s atmosphere</a:t>
            </a:r>
            <a:endParaRPr lang="en-US" sz="2400" dirty="0"/>
          </a:p>
        </p:txBody>
      </p:sp>
      <p:pic>
        <p:nvPicPr>
          <p:cNvPr id="5" name="Content Placeholder 4" descr="imagesCAQCQAD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2133600"/>
            <a:ext cx="2052523" cy="2819400"/>
          </a:xfrm>
        </p:spPr>
      </p:pic>
    </p:spTree>
    <p:extLst>
      <p:ext uri="{BB962C8B-B14F-4D97-AF65-F5344CB8AC3E}">
        <p14:creationId xmlns:p14="http://schemas.microsoft.com/office/powerpoint/2010/main" val="33660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1143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educing the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352044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Kyoto protocol</a:t>
            </a:r>
          </a:p>
          <a:p>
            <a:r>
              <a:rPr lang="en-US" dirty="0" smtClean="0"/>
              <a:t>Reduce carbon dioxide emissions in developing and developed countries</a:t>
            </a:r>
          </a:p>
          <a:p>
            <a:r>
              <a:rPr lang="en-US" dirty="0" smtClean="0"/>
              <a:t>Reforestation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environmentalis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24765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739__title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572000"/>
            <a:ext cx="333375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raserbl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7250" y="4038600"/>
            <a:ext cx="320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/>
          <a:lstStyle/>
          <a:p>
            <a:r>
              <a:rPr lang="en-US" smtClean="0"/>
              <a:t>Identifying Latitude Lines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759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Latitude: How does it influence climate?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394" y="2348372"/>
            <a:ext cx="5699806" cy="43572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Low latitudes- more solar energy</a:t>
            </a:r>
          </a:p>
          <a:p>
            <a:pPr lvl="1"/>
            <a:r>
              <a:rPr lang="en-US" sz="2200" dirty="0" smtClean="0"/>
              <a:t>Sunlight concentrated in a smaller area</a:t>
            </a:r>
          </a:p>
          <a:p>
            <a:pPr lvl="1"/>
            <a:r>
              <a:rPr lang="en-US" sz="2200" dirty="0" smtClean="0"/>
              <a:t>12 hour days and nights at the Equator</a:t>
            </a:r>
          </a:p>
          <a:p>
            <a:pPr lvl="1"/>
            <a:r>
              <a:rPr lang="en-US" sz="2200" dirty="0" smtClean="0"/>
              <a:t>High temperatures year round</a:t>
            </a:r>
          </a:p>
          <a:p>
            <a:pPr lvl="2"/>
            <a:r>
              <a:rPr lang="en-US" b="1" dirty="0" smtClean="0"/>
              <a:t>No summers or winters</a:t>
            </a:r>
          </a:p>
          <a:p>
            <a:endParaRPr lang="en-US" sz="2600" dirty="0" smtClean="0"/>
          </a:p>
          <a:p>
            <a:r>
              <a:rPr lang="en-US" sz="2600" dirty="0" smtClean="0"/>
              <a:t>High latitudes- Less solar energy</a:t>
            </a:r>
          </a:p>
          <a:p>
            <a:pPr lvl="1"/>
            <a:r>
              <a:rPr lang="en-US" sz="2200" dirty="0" smtClean="0"/>
              <a:t>Sunlight spreads over a further area </a:t>
            </a:r>
          </a:p>
          <a:p>
            <a:pPr lvl="1"/>
            <a:r>
              <a:rPr lang="en-US" sz="2200" dirty="0" smtClean="0"/>
              <a:t>16 hour days during in summer and 8 hour days in winter.</a:t>
            </a:r>
          </a:p>
          <a:p>
            <a:pPr lvl="1"/>
            <a:endParaRPr lang="en-US" sz="2200" dirty="0"/>
          </a:p>
        </p:txBody>
      </p:sp>
      <p:pic>
        <p:nvPicPr>
          <p:cNvPr id="8" name="Content Placeholder 7" descr="latitude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0585" r="20585"/>
          <a:stretch>
            <a:fillRect/>
          </a:stretch>
        </p:blipFill>
        <p:spPr>
          <a:xfrm>
            <a:off x="5867399" y="1589568"/>
            <a:ext cx="2863701" cy="3369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447800"/>
            <a:ext cx="4908716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/>
              <a:t>By the amount of solar energy an </a:t>
            </a:r>
          </a:p>
          <a:p>
            <a:r>
              <a:rPr lang="en-US" sz="2600" dirty="0" smtClean="0"/>
              <a:t>area of Earth receives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Atmospheric Circulation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3886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properties</a:t>
            </a:r>
          </a:p>
          <a:p>
            <a:pPr marL="514350" indent="-514350">
              <a:buAutoNum type="arabicPeriod"/>
            </a:pPr>
            <a:r>
              <a:rPr lang="en-US" dirty="0" smtClean="0"/>
              <a:t>Cold air </a:t>
            </a:r>
            <a:r>
              <a:rPr lang="en-US" b="1" u="sng" dirty="0" smtClean="0"/>
              <a:t>sinks</a:t>
            </a:r>
            <a:r>
              <a:rPr lang="en-US" dirty="0" smtClean="0"/>
              <a:t>, it compresses and warms.</a:t>
            </a:r>
          </a:p>
          <a:p>
            <a:pPr lvl="1" indent="-342900"/>
            <a:r>
              <a:rPr lang="en-US" b="1" dirty="0" smtClean="0"/>
              <a:t>More dense</a:t>
            </a:r>
          </a:p>
          <a:p>
            <a:pPr marL="514350" indent="-514350">
              <a:buAutoNum type="arabicPeriod"/>
            </a:pPr>
            <a:r>
              <a:rPr lang="en-US" dirty="0" smtClean="0"/>
              <a:t>Warm air </a:t>
            </a:r>
            <a:r>
              <a:rPr lang="en-US" b="1" u="sng" dirty="0" smtClean="0"/>
              <a:t>rises</a:t>
            </a:r>
            <a:r>
              <a:rPr lang="en-US" dirty="0" smtClean="0"/>
              <a:t>, expands and cools.</a:t>
            </a:r>
          </a:p>
          <a:p>
            <a:pPr marL="914400" lvl="1" indent="-514350"/>
            <a:r>
              <a:rPr lang="en-US" b="1" dirty="0" smtClean="0"/>
              <a:t>Less dense</a:t>
            </a:r>
          </a:p>
          <a:p>
            <a:pPr marL="514350" indent="-514350">
              <a:buAutoNum type="arabicPeriod"/>
            </a:pPr>
            <a:r>
              <a:rPr lang="en-US" dirty="0" smtClean="0"/>
              <a:t>Warm air holds more water vapor than cold air.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Thus, when warm air cools the water vapor condenses into precipitation.</a:t>
            </a:r>
            <a:endParaRPr lang="en-US" dirty="0"/>
          </a:p>
        </p:txBody>
      </p:sp>
      <p:pic>
        <p:nvPicPr>
          <p:cNvPr id="5" name="Picture 4" descr="precipitation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42656"/>
            <a:ext cx="3810000" cy="217714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global atmospheric circulation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the Earth’s rotation and because different latitudes receive different amounts of solar energy.</a:t>
            </a:r>
          </a:p>
          <a:p>
            <a:endParaRPr lang="en-US" dirty="0" smtClean="0"/>
          </a:p>
          <a:p>
            <a:r>
              <a:rPr lang="en-US" dirty="0" smtClean="0"/>
              <a:t>Warm air holds large amounts of water.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wind?</a:t>
            </a:r>
          </a:p>
          <a:p>
            <a:r>
              <a:rPr lang="en-US" dirty="0" smtClean="0"/>
              <a:t>The movement of air within the atmosphere</a:t>
            </a:r>
          </a:p>
          <a:p>
            <a:r>
              <a:rPr lang="en-US" dirty="0" smtClean="0"/>
              <a:t>Solar energy heats the ground.</a:t>
            </a:r>
          </a:p>
          <a:p>
            <a:pPr lvl="1"/>
            <a:r>
              <a:rPr lang="en-US" dirty="0" smtClean="0"/>
              <a:t>Causes </a:t>
            </a:r>
            <a:r>
              <a:rPr lang="en-US" b="1" dirty="0" smtClean="0"/>
              <a:t>warm air </a:t>
            </a:r>
            <a:r>
              <a:rPr lang="en-US" dirty="0" smtClean="0"/>
              <a:t>to </a:t>
            </a:r>
            <a:r>
              <a:rPr lang="en-US" b="1" dirty="0" smtClean="0"/>
              <a:t>rise</a:t>
            </a:r>
          </a:p>
          <a:p>
            <a:pPr lvl="1"/>
            <a:r>
              <a:rPr lang="en-US" b="1" dirty="0" smtClean="0"/>
              <a:t>Cool air </a:t>
            </a:r>
            <a:r>
              <a:rPr lang="en-US" dirty="0" smtClean="0"/>
              <a:t>moves in to replace the warm air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Wind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95500"/>
            <a:ext cx="762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</TotalTime>
  <Words>1521</Words>
  <Application>Microsoft Macintosh PowerPoint</Application>
  <PresentationFormat>On-screen Show (4:3)</PresentationFormat>
  <Paragraphs>272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Calibri</vt:lpstr>
      <vt:lpstr>Courier New</vt:lpstr>
      <vt:lpstr>Tw Cen MT</vt:lpstr>
      <vt:lpstr>Wingdings</vt:lpstr>
      <vt:lpstr>Wingdings 2</vt:lpstr>
      <vt:lpstr>Arial</vt:lpstr>
      <vt:lpstr>Median</vt:lpstr>
      <vt:lpstr>Chapter 13- Atmosphere and Climate Change</vt:lpstr>
      <vt:lpstr>Comparing Weather and climate</vt:lpstr>
      <vt:lpstr>Factors that Determine Climate</vt:lpstr>
      <vt:lpstr>Latitude: What is it?</vt:lpstr>
      <vt:lpstr>Identifying Latitude Lines</vt:lpstr>
      <vt:lpstr>Latitude: How does it influence climate?</vt:lpstr>
      <vt:lpstr>Atmospheric Circulation </vt:lpstr>
      <vt:lpstr>How does global atmospheric circulation develop?</vt:lpstr>
      <vt:lpstr>Formation of Wind</vt:lpstr>
      <vt:lpstr>Global Circulation patterns</vt:lpstr>
      <vt:lpstr>Prevailing Winds</vt:lpstr>
      <vt:lpstr>Oceanic Circulation Patterns</vt:lpstr>
      <vt:lpstr>El Niñ0- Southern Oscillation (ENSO) cycle</vt:lpstr>
      <vt:lpstr>Topography</vt:lpstr>
      <vt:lpstr>Rain Shadow effect</vt:lpstr>
      <vt:lpstr>Solar Influence</vt:lpstr>
      <vt:lpstr>Volcanoes</vt:lpstr>
      <vt:lpstr>Seasonal Changes in Climate</vt:lpstr>
      <vt:lpstr>The Ozone Layer</vt:lpstr>
      <vt:lpstr>Chemicals Responsible for Depletion</vt:lpstr>
      <vt:lpstr>Chlorofluorocarbons</vt:lpstr>
      <vt:lpstr>How Do CFC’s Destroy Ozone</vt:lpstr>
      <vt:lpstr>PowerPoint Presentation</vt:lpstr>
      <vt:lpstr>The Ozone Hole</vt:lpstr>
      <vt:lpstr>PowerPoint Presentation</vt:lpstr>
      <vt:lpstr>How does it affect us? (Humans)</vt:lpstr>
      <vt:lpstr>PowerPoint Presentation</vt:lpstr>
      <vt:lpstr>How does it affect Plants and Animals?</vt:lpstr>
      <vt:lpstr>How does it affect Plants and Animals?</vt:lpstr>
      <vt:lpstr>What Can We Do to Protect Our Ozone Layer?</vt:lpstr>
      <vt:lpstr>The Greenhouse Effect</vt:lpstr>
      <vt:lpstr>PowerPoint Presentation</vt:lpstr>
      <vt:lpstr>Greenhouse Gases</vt:lpstr>
      <vt:lpstr>Carbon Dioxide Levels</vt:lpstr>
      <vt:lpstr>Rising Carbon Dioxide Levels</vt:lpstr>
      <vt:lpstr>Correlations</vt:lpstr>
      <vt:lpstr>Global Warming</vt:lpstr>
      <vt:lpstr>Consequences of a Warmer Earth</vt:lpstr>
      <vt:lpstr>Consequences of a Warmer Earth</vt:lpstr>
      <vt:lpstr>Consequences of a Warmer Earth</vt:lpstr>
      <vt:lpstr>Human Health Problems</vt:lpstr>
      <vt:lpstr>Agriculture</vt:lpstr>
      <vt:lpstr>Effects on Plants and Animals</vt:lpstr>
      <vt:lpstr>Recent Findings</vt:lpstr>
      <vt:lpstr>Reducing the Risk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Climate Change</dc:title>
  <dc:creator>Kathryn</dc:creator>
  <cp:lastModifiedBy>Stawiery, Crystal</cp:lastModifiedBy>
  <cp:revision>105</cp:revision>
  <dcterms:created xsi:type="dcterms:W3CDTF">2010-03-24T01:40:31Z</dcterms:created>
  <dcterms:modified xsi:type="dcterms:W3CDTF">2016-06-17T23:58:37Z</dcterms:modified>
</cp:coreProperties>
</file>